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63" r:id="rId4"/>
    <p:sldId id="301" r:id="rId5"/>
    <p:sldId id="261" r:id="rId6"/>
    <p:sldId id="302" r:id="rId7"/>
    <p:sldId id="303" r:id="rId8"/>
    <p:sldId id="309" r:id="rId9"/>
    <p:sldId id="304" r:id="rId10"/>
    <p:sldId id="305" r:id="rId11"/>
    <p:sldId id="306" r:id="rId12"/>
    <p:sldId id="307" r:id="rId13"/>
    <p:sldId id="308" r:id="rId14"/>
    <p:sldId id="259" r:id="rId15"/>
    <p:sldId id="262" r:id="rId16"/>
    <p:sldId id="264" r:id="rId17"/>
    <p:sldId id="265" r:id="rId18"/>
    <p:sldId id="267" r:id="rId19"/>
    <p:sldId id="311" r:id="rId20"/>
    <p:sldId id="268" r:id="rId21"/>
    <p:sldId id="310" r:id="rId22"/>
    <p:sldId id="282" r:id="rId23"/>
    <p:sldId id="283" r:id="rId24"/>
    <p:sldId id="275" r:id="rId25"/>
    <p:sldId id="269" r:id="rId26"/>
    <p:sldId id="312" r:id="rId27"/>
    <p:sldId id="314" r:id="rId28"/>
    <p:sldId id="288" r:id="rId29"/>
    <p:sldId id="284" r:id="rId30"/>
    <p:sldId id="286" r:id="rId31"/>
    <p:sldId id="289" r:id="rId32"/>
    <p:sldId id="297" r:id="rId33"/>
    <p:sldId id="290" r:id="rId34"/>
    <p:sldId id="291" r:id="rId35"/>
    <p:sldId id="292" r:id="rId36"/>
    <p:sldId id="293" r:id="rId37"/>
    <p:sldId id="294" r:id="rId38"/>
    <p:sldId id="295" r:id="rId39"/>
    <p:sldId id="287" r:id="rId40"/>
    <p:sldId id="296" r:id="rId41"/>
    <p:sldId id="298" r:id="rId42"/>
    <p:sldId id="299" r:id="rId43"/>
    <p:sldId id="300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000"/>
    <a:srgbClr val="680000"/>
    <a:srgbClr val="8E0000"/>
    <a:srgbClr val="0000FF"/>
    <a:srgbClr val="B54507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57" autoAdjust="0"/>
    <p:restoredTop sz="94660"/>
  </p:normalViewPr>
  <p:slideViewPr>
    <p:cSldViewPr snapToGrid="0">
      <p:cViewPr varScale="1">
        <p:scale>
          <a:sx n="166" d="100"/>
          <a:sy n="166" d="100"/>
        </p:scale>
        <p:origin x="60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C4FF27-28FA-44F3-B672-04CA7390D1EC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6D98B63-AF15-44D1-98C1-CE041E1C2F19}">
      <dgm:prSet phldrT="[텍스트]" custT="1"/>
      <dgm:spPr>
        <a:solidFill>
          <a:srgbClr val="1A4A1B"/>
        </a:solidFill>
      </dgm:spPr>
      <dgm:t>
        <a:bodyPr/>
        <a:lstStyle/>
        <a:p>
          <a:pPr latinLnBrk="1"/>
          <a:r>
            <a:rPr lang="en-US" altLang="ko-KR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Dome</a:t>
          </a:r>
          <a:endParaRPr lang="ko-KR" altLang="en-US" sz="29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D6288C-3206-4303-83C8-9D3AFCE8288A}" type="parTrans" cxnId="{E4D16C20-8CA1-43F0-8794-93130C96759E}">
      <dgm:prSet/>
      <dgm:spPr/>
      <dgm:t>
        <a:bodyPr/>
        <a:lstStyle/>
        <a:p>
          <a:pPr latinLnBrk="1"/>
          <a:endParaRPr lang="ko-KR" altLang="en-US"/>
        </a:p>
      </dgm:t>
    </dgm:pt>
    <dgm:pt modelId="{A7BC86BF-37AB-4198-832C-CDFB740D77AA}" type="sibTrans" cxnId="{E4D16C20-8CA1-43F0-8794-93130C96759E}">
      <dgm:prSet custT="1"/>
      <dgm:spPr>
        <a:solidFill>
          <a:srgbClr val="002060"/>
        </a:solidFill>
        <a:ln>
          <a:noFill/>
        </a:ln>
      </dgm:spPr>
      <dgm:t>
        <a:bodyPr/>
        <a:lstStyle/>
        <a:p>
          <a:pPr latinLnBrk="1"/>
          <a:r>
            <a:rPr lang="en-US" altLang="ko-KR" sz="200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Telescope (Mount)</a:t>
          </a:r>
          <a:endParaRPr lang="ko-KR" altLang="en-US" sz="20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B5BF3AF-9D56-4CEE-BCFB-6B08264A522A}">
      <dgm:prSet phldrT="[텍스트]" custT="1"/>
      <dgm:spPr>
        <a:solidFill>
          <a:srgbClr val="FFC000"/>
        </a:solidFill>
        <a:ln>
          <a:noFill/>
        </a:ln>
      </dgm:spPr>
      <dgm:t>
        <a:bodyPr/>
        <a:lstStyle/>
        <a:p>
          <a:pPr latinLnBrk="1"/>
          <a:endParaRPr lang="ko-KR" altLang="en-US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1CE2740-D3DA-4BCA-80E9-7F7A3DB2920F}" type="parTrans" cxnId="{D44CF22A-E798-4901-A7D7-ECF061305579}">
      <dgm:prSet/>
      <dgm:spPr/>
      <dgm:t>
        <a:bodyPr/>
        <a:lstStyle/>
        <a:p>
          <a:pPr latinLnBrk="1"/>
          <a:endParaRPr lang="ko-KR" altLang="en-US"/>
        </a:p>
      </dgm:t>
    </dgm:pt>
    <dgm:pt modelId="{E70E0356-2EFE-40CE-8461-9F19FBE968F8}" type="sibTrans" cxnId="{D44CF22A-E798-4901-A7D7-ECF061305579}">
      <dgm:prSet custT="1"/>
      <dgm:spPr>
        <a:solidFill>
          <a:srgbClr val="740000"/>
        </a:solidFill>
      </dgm:spPr>
      <dgm:t>
        <a:bodyPr/>
        <a:lstStyle/>
        <a:p>
          <a:pPr latinLnBrk="1"/>
          <a:r>
            <a: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Camera</a:t>
          </a:r>
          <a:endParaRPr lang="ko-KR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A6B8CE-511D-48F1-890B-596A37D3567A}">
      <dgm:prSet phldrT="[텍스트]" custT="1"/>
      <dgm:spPr>
        <a:solidFill>
          <a:srgbClr val="014B4F"/>
        </a:solidFill>
      </dgm:spPr>
      <dgm:t>
        <a:bodyPr/>
        <a:lstStyle/>
        <a:p>
          <a:pPr latinLnBrk="1"/>
          <a:r>
            <a: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Filter wheel</a:t>
          </a:r>
          <a:endParaRPr lang="ko-KR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420884-ED66-4463-8E9A-C508179E2D21}" type="parTrans" cxnId="{58A3A4EA-1E1E-4D8C-8071-747FA1A6750A}">
      <dgm:prSet/>
      <dgm:spPr/>
      <dgm:t>
        <a:bodyPr/>
        <a:lstStyle/>
        <a:p>
          <a:pPr latinLnBrk="1"/>
          <a:endParaRPr lang="ko-KR" altLang="en-US"/>
        </a:p>
      </dgm:t>
    </dgm:pt>
    <dgm:pt modelId="{BC58AA9F-A21A-4D9B-AAAB-93D8DB911656}" type="sibTrans" cxnId="{58A3A4EA-1E1E-4D8C-8071-747FA1A6750A}">
      <dgm:prSet custT="1"/>
      <dgm:spPr>
        <a:solidFill>
          <a:srgbClr val="4C3A00"/>
        </a:solidFill>
      </dgm:spPr>
      <dgm:t>
        <a:bodyPr/>
        <a:lstStyle/>
        <a:p>
          <a:pPr latinLnBrk="1"/>
          <a:r>
            <a:rPr lang="en-US" altLang="ko-KR" sz="20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Focuser</a:t>
          </a:r>
          <a:endParaRPr lang="ko-KR" alt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415D92E-CBD0-40ED-AE81-13F9B4D64721}" type="pres">
      <dgm:prSet presAssocID="{C2C4FF27-28FA-44F3-B672-04CA7390D1EC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6C14E33-3D1E-4353-9B9B-DDF209C7F0B8}" type="pres">
      <dgm:prSet presAssocID="{86D98B63-AF15-44D1-98C1-CE041E1C2F19}" presName="composite" presStyleCnt="0"/>
      <dgm:spPr/>
    </dgm:pt>
    <dgm:pt modelId="{1C277201-FE46-4BE4-8FA2-5F0DC974D75F}" type="pres">
      <dgm:prSet presAssocID="{86D98B63-AF15-44D1-98C1-CE041E1C2F19}" presName="Parent1" presStyleLbl="node1" presStyleIdx="0" presStyleCnt="6" custLinFactNeighborX="6237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AEA57A9-943B-4523-B9D5-E4DCE76D0466}" type="pres">
      <dgm:prSet presAssocID="{86D98B63-AF15-44D1-98C1-CE041E1C2F19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453A635-8B10-4415-8D19-3E913E62C36C}" type="pres">
      <dgm:prSet presAssocID="{86D98B63-AF15-44D1-98C1-CE041E1C2F19}" presName="BalanceSpacing" presStyleCnt="0"/>
      <dgm:spPr/>
    </dgm:pt>
    <dgm:pt modelId="{7ABD62A9-D6E6-4FCB-88CE-370F8A12B41A}" type="pres">
      <dgm:prSet presAssocID="{86D98B63-AF15-44D1-98C1-CE041E1C2F19}" presName="BalanceSpacing1" presStyleCnt="0"/>
      <dgm:spPr/>
    </dgm:pt>
    <dgm:pt modelId="{CA21FBDB-1968-4194-BCE9-9537F8DDFA63}" type="pres">
      <dgm:prSet presAssocID="{A7BC86BF-37AB-4198-832C-CDFB740D77AA}" presName="Accent1Text" presStyleLbl="node1" presStyleIdx="1" presStyleCnt="6" custLinFactNeighborX="62379"/>
      <dgm:spPr/>
      <dgm:t>
        <a:bodyPr/>
        <a:lstStyle/>
        <a:p>
          <a:pPr latinLnBrk="1"/>
          <a:endParaRPr lang="ko-KR" altLang="en-US"/>
        </a:p>
      </dgm:t>
    </dgm:pt>
    <dgm:pt modelId="{82F9B518-25CF-45DB-91FD-C07C025F9F29}" type="pres">
      <dgm:prSet presAssocID="{A7BC86BF-37AB-4198-832C-CDFB740D77AA}" presName="spaceBetweenRectangles" presStyleCnt="0"/>
      <dgm:spPr/>
    </dgm:pt>
    <dgm:pt modelId="{BA295AD7-D436-43EF-B548-81CB3FFAF83B}" type="pres">
      <dgm:prSet presAssocID="{8B5BF3AF-9D56-4CEE-BCFB-6B08264A522A}" presName="composite" presStyleCnt="0"/>
      <dgm:spPr/>
    </dgm:pt>
    <dgm:pt modelId="{0C8A1686-C1BD-4368-9A8D-AD74CD196FCC}" type="pres">
      <dgm:prSet presAssocID="{8B5BF3AF-9D56-4CEE-BCFB-6B08264A522A}" presName="Parent1" presStyleLbl="node1" presStyleIdx="2" presStyleCnt="6" custLinFactNeighborX="6237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682D9DC-FD7E-4648-8069-12A85BEFB379}" type="pres">
      <dgm:prSet presAssocID="{8B5BF3AF-9D56-4CEE-BCFB-6B08264A522A}" presName="Childtext1" presStyleLbl="revTx" presStyleIdx="1" presStyleCnt="3" custLinFactNeighborX="-5936" custLinFactNeighborY="76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F2CC94-9ABF-401D-8EB7-721811CD375F}" type="pres">
      <dgm:prSet presAssocID="{8B5BF3AF-9D56-4CEE-BCFB-6B08264A522A}" presName="BalanceSpacing" presStyleCnt="0"/>
      <dgm:spPr/>
    </dgm:pt>
    <dgm:pt modelId="{47F8509D-696E-4909-9A82-E6BF07D5571E}" type="pres">
      <dgm:prSet presAssocID="{8B5BF3AF-9D56-4CEE-BCFB-6B08264A522A}" presName="BalanceSpacing1" presStyleCnt="0"/>
      <dgm:spPr/>
    </dgm:pt>
    <dgm:pt modelId="{3B4901B5-6D25-43E6-B4C4-739FCAD236BF}" type="pres">
      <dgm:prSet presAssocID="{E70E0356-2EFE-40CE-8461-9F19FBE968F8}" presName="Accent1Text" presStyleLbl="node1" presStyleIdx="3" presStyleCnt="6" custLinFactNeighborX="62379"/>
      <dgm:spPr/>
      <dgm:t>
        <a:bodyPr/>
        <a:lstStyle/>
        <a:p>
          <a:pPr latinLnBrk="1"/>
          <a:endParaRPr lang="ko-KR" altLang="en-US"/>
        </a:p>
      </dgm:t>
    </dgm:pt>
    <dgm:pt modelId="{C90BD74F-8BB7-4F79-920E-859BDFAB1C51}" type="pres">
      <dgm:prSet presAssocID="{E70E0356-2EFE-40CE-8461-9F19FBE968F8}" presName="spaceBetweenRectangles" presStyleCnt="0"/>
      <dgm:spPr/>
    </dgm:pt>
    <dgm:pt modelId="{46564B9A-4782-476E-82E9-4D150C1DD664}" type="pres">
      <dgm:prSet presAssocID="{35A6B8CE-511D-48F1-890B-596A37D3567A}" presName="composite" presStyleCnt="0"/>
      <dgm:spPr/>
    </dgm:pt>
    <dgm:pt modelId="{4223B123-7FE6-41A0-A60C-6A0EBFFDE775}" type="pres">
      <dgm:prSet presAssocID="{35A6B8CE-511D-48F1-890B-596A37D3567A}" presName="Parent1" presStyleLbl="node1" presStyleIdx="4" presStyleCnt="6" custLinFactNeighborX="6237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7056296-7A26-4890-BD31-E2AC01BC2D42}" type="pres">
      <dgm:prSet presAssocID="{35A6B8CE-511D-48F1-890B-596A37D3567A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036AD8E-D5AA-44DD-BC15-628DEAA360F5}" type="pres">
      <dgm:prSet presAssocID="{35A6B8CE-511D-48F1-890B-596A37D3567A}" presName="BalanceSpacing" presStyleCnt="0"/>
      <dgm:spPr/>
    </dgm:pt>
    <dgm:pt modelId="{9D8FFDD4-0184-41C1-B85E-44FEFB217E98}" type="pres">
      <dgm:prSet presAssocID="{35A6B8CE-511D-48F1-890B-596A37D3567A}" presName="BalanceSpacing1" presStyleCnt="0"/>
      <dgm:spPr/>
    </dgm:pt>
    <dgm:pt modelId="{B49068D5-B74B-4136-80D3-917B5F900485}" type="pres">
      <dgm:prSet presAssocID="{BC58AA9F-A21A-4D9B-AAAB-93D8DB911656}" presName="Accent1Text" presStyleLbl="node1" presStyleIdx="5" presStyleCnt="6" custLinFactNeighborX="62379"/>
      <dgm:spPr/>
      <dgm:t>
        <a:bodyPr/>
        <a:lstStyle/>
        <a:p>
          <a:pPr latinLnBrk="1"/>
          <a:endParaRPr lang="ko-KR" altLang="en-US"/>
        </a:p>
      </dgm:t>
    </dgm:pt>
  </dgm:ptLst>
  <dgm:cxnLst>
    <dgm:cxn modelId="{5BFFD836-A6B8-4863-805D-6EF95CF48DFB}" type="presOf" srcId="{C2C4FF27-28FA-44F3-B672-04CA7390D1EC}" destId="{2415D92E-CBD0-40ED-AE81-13F9B4D64721}" srcOrd="0" destOrd="0" presId="urn:microsoft.com/office/officeart/2008/layout/AlternatingHexagons"/>
    <dgm:cxn modelId="{A1E28A13-BD66-4A7E-B9F1-46E02C983AA1}" type="presOf" srcId="{BC58AA9F-A21A-4D9B-AAAB-93D8DB911656}" destId="{B49068D5-B74B-4136-80D3-917B5F900485}" srcOrd="0" destOrd="0" presId="urn:microsoft.com/office/officeart/2008/layout/AlternatingHexagons"/>
    <dgm:cxn modelId="{D44CF22A-E798-4901-A7D7-ECF061305579}" srcId="{C2C4FF27-28FA-44F3-B672-04CA7390D1EC}" destId="{8B5BF3AF-9D56-4CEE-BCFB-6B08264A522A}" srcOrd="1" destOrd="0" parTransId="{E1CE2740-D3DA-4BCA-80E9-7F7A3DB2920F}" sibTransId="{E70E0356-2EFE-40CE-8461-9F19FBE968F8}"/>
    <dgm:cxn modelId="{7F1990BF-DD03-4AAB-85FE-FB3F30FBC1C0}" type="presOf" srcId="{A7BC86BF-37AB-4198-832C-CDFB740D77AA}" destId="{CA21FBDB-1968-4194-BCE9-9537F8DDFA63}" srcOrd="0" destOrd="0" presId="urn:microsoft.com/office/officeart/2008/layout/AlternatingHexagons"/>
    <dgm:cxn modelId="{45F7B901-30C0-4B54-BF53-AFF8ABC97C08}" type="presOf" srcId="{8B5BF3AF-9D56-4CEE-BCFB-6B08264A522A}" destId="{0C8A1686-C1BD-4368-9A8D-AD74CD196FCC}" srcOrd="0" destOrd="0" presId="urn:microsoft.com/office/officeart/2008/layout/AlternatingHexagons"/>
    <dgm:cxn modelId="{ECA2D462-1ACE-4DB7-985B-968AE5C8174F}" type="presOf" srcId="{E70E0356-2EFE-40CE-8461-9F19FBE968F8}" destId="{3B4901B5-6D25-43E6-B4C4-739FCAD236BF}" srcOrd="0" destOrd="0" presId="urn:microsoft.com/office/officeart/2008/layout/AlternatingHexagons"/>
    <dgm:cxn modelId="{58A3A4EA-1E1E-4D8C-8071-747FA1A6750A}" srcId="{C2C4FF27-28FA-44F3-B672-04CA7390D1EC}" destId="{35A6B8CE-511D-48F1-890B-596A37D3567A}" srcOrd="2" destOrd="0" parTransId="{15420884-ED66-4463-8E9A-C508179E2D21}" sibTransId="{BC58AA9F-A21A-4D9B-AAAB-93D8DB911656}"/>
    <dgm:cxn modelId="{E4D16C20-8CA1-43F0-8794-93130C96759E}" srcId="{C2C4FF27-28FA-44F3-B672-04CA7390D1EC}" destId="{86D98B63-AF15-44D1-98C1-CE041E1C2F19}" srcOrd="0" destOrd="0" parTransId="{9CD6288C-3206-4303-83C8-9D3AFCE8288A}" sibTransId="{A7BC86BF-37AB-4198-832C-CDFB740D77AA}"/>
    <dgm:cxn modelId="{524C92FE-EF95-48BA-9F3D-08E10041BC54}" type="presOf" srcId="{86D98B63-AF15-44D1-98C1-CE041E1C2F19}" destId="{1C277201-FE46-4BE4-8FA2-5F0DC974D75F}" srcOrd="0" destOrd="0" presId="urn:microsoft.com/office/officeart/2008/layout/AlternatingHexagons"/>
    <dgm:cxn modelId="{1EB804F1-490E-4593-B77A-0CC6C527058B}" type="presOf" srcId="{35A6B8CE-511D-48F1-890B-596A37D3567A}" destId="{4223B123-7FE6-41A0-A60C-6A0EBFFDE775}" srcOrd="0" destOrd="0" presId="urn:microsoft.com/office/officeart/2008/layout/AlternatingHexagons"/>
    <dgm:cxn modelId="{F86A7046-D0AD-4155-B0A2-39152380404A}" type="presParOf" srcId="{2415D92E-CBD0-40ED-AE81-13F9B4D64721}" destId="{D6C14E33-3D1E-4353-9B9B-DDF209C7F0B8}" srcOrd="0" destOrd="0" presId="urn:microsoft.com/office/officeart/2008/layout/AlternatingHexagons"/>
    <dgm:cxn modelId="{F3C14C1E-794B-44E9-8D79-4D244423D634}" type="presParOf" srcId="{D6C14E33-3D1E-4353-9B9B-DDF209C7F0B8}" destId="{1C277201-FE46-4BE4-8FA2-5F0DC974D75F}" srcOrd="0" destOrd="0" presId="urn:microsoft.com/office/officeart/2008/layout/AlternatingHexagons"/>
    <dgm:cxn modelId="{6A6C9892-5BE6-4950-82BA-E806B15E11A8}" type="presParOf" srcId="{D6C14E33-3D1E-4353-9B9B-DDF209C7F0B8}" destId="{FAEA57A9-943B-4523-B9D5-E4DCE76D0466}" srcOrd="1" destOrd="0" presId="urn:microsoft.com/office/officeart/2008/layout/AlternatingHexagons"/>
    <dgm:cxn modelId="{F141D28D-E887-4237-A1CA-7DE113C9888B}" type="presParOf" srcId="{D6C14E33-3D1E-4353-9B9B-DDF209C7F0B8}" destId="{1453A635-8B10-4415-8D19-3E913E62C36C}" srcOrd="2" destOrd="0" presId="urn:microsoft.com/office/officeart/2008/layout/AlternatingHexagons"/>
    <dgm:cxn modelId="{70A4A2D7-819C-4114-BEBE-A8DE71F53E8B}" type="presParOf" srcId="{D6C14E33-3D1E-4353-9B9B-DDF209C7F0B8}" destId="{7ABD62A9-D6E6-4FCB-88CE-370F8A12B41A}" srcOrd="3" destOrd="0" presId="urn:microsoft.com/office/officeart/2008/layout/AlternatingHexagons"/>
    <dgm:cxn modelId="{32287576-15F4-472C-9C1E-954D8473698C}" type="presParOf" srcId="{D6C14E33-3D1E-4353-9B9B-DDF209C7F0B8}" destId="{CA21FBDB-1968-4194-BCE9-9537F8DDFA63}" srcOrd="4" destOrd="0" presId="urn:microsoft.com/office/officeart/2008/layout/AlternatingHexagons"/>
    <dgm:cxn modelId="{ADBCD656-6043-4DD5-9210-7C129719D73E}" type="presParOf" srcId="{2415D92E-CBD0-40ED-AE81-13F9B4D64721}" destId="{82F9B518-25CF-45DB-91FD-C07C025F9F29}" srcOrd="1" destOrd="0" presId="urn:microsoft.com/office/officeart/2008/layout/AlternatingHexagons"/>
    <dgm:cxn modelId="{7D61A8FF-59BE-4321-BF18-51CE783FE67F}" type="presParOf" srcId="{2415D92E-CBD0-40ED-AE81-13F9B4D64721}" destId="{BA295AD7-D436-43EF-B548-81CB3FFAF83B}" srcOrd="2" destOrd="0" presId="urn:microsoft.com/office/officeart/2008/layout/AlternatingHexagons"/>
    <dgm:cxn modelId="{9305E5EA-C15D-427A-91F8-CC11C21AA737}" type="presParOf" srcId="{BA295AD7-D436-43EF-B548-81CB3FFAF83B}" destId="{0C8A1686-C1BD-4368-9A8D-AD74CD196FCC}" srcOrd="0" destOrd="0" presId="urn:microsoft.com/office/officeart/2008/layout/AlternatingHexagons"/>
    <dgm:cxn modelId="{096B610C-F287-43B2-90FC-40296BD8F702}" type="presParOf" srcId="{BA295AD7-D436-43EF-B548-81CB3FFAF83B}" destId="{7682D9DC-FD7E-4648-8069-12A85BEFB379}" srcOrd="1" destOrd="0" presId="urn:microsoft.com/office/officeart/2008/layout/AlternatingHexagons"/>
    <dgm:cxn modelId="{2DD22BF2-E97F-4380-840E-33F6B9AB5028}" type="presParOf" srcId="{BA295AD7-D436-43EF-B548-81CB3FFAF83B}" destId="{36F2CC94-9ABF-401D-8EB7-721811CD375F}" srcOrd="2" destOrd="0" presId="urn:microsoft.com/office/officeart/2008/layout/AlternatingHexagons"/>
    <dgm:cxn modelId="{13DE096C-5498-48B1-916C-7F345BF81F42}" type="presParOf" srcId="{BA295AD7-D436-43EF-B548-81CB3FFAF83B}" destId="{47F8509D-696E-4909-9A82-E6BF07D5571E}" srcOrd="3" destOrd="0" presId="urn:microsoft.com/office/officeart/2008/layout/AlternatingHexagons"/>
    <dgm:cxn modelId="{2F75B664-63BF-4AB5-AE59-B1AE806D48F7}" type="presParOf" srcId="{BA295AD7-D436-43EF-B548-81CB3FFAF83B}" destId="{3B4901B5-6D25-43E6-B4C4-739FCAD236BF}" srcOrd="4" destOrd="0" presId="urn:microsoft.com/office/officeart/2008/layout/AlternatingHexagons"/>
    <dgm:cxn modelId="{3589C3F5-1763-49EB-AF63-0AC1DC0184BF}" type="presParOf" srcId="{2415D92E-CBD0-40ED-AE81-13F9B4D64721}" destId="{C90BD74F-8BB7-4F79-920E-859BDFAB1C51}" srcOrd="3" destOrd="0" presId="urn:microsoft.com/office/officeart/2008/layout/AlternatingHexagons"/>
    <dgm:cxn modelId="{6FA0046D-250A-42EC-A5AE-7D8182B14A9C}" type="presParOf" srcId="{2415D92E-CBD0-40ED-AE81-13F9B4D64721}" destId="{46564B9A-4782-476E-82E9-4D150C1DD664}" srcOrd="4" destOrd="0" presId="urn:microsoft.com/office/officeart/2008/layout/AlternatingHexagons"/>
    <dgm:cxn modelId="{3D7F80ED-8CC8-436A-9756-7D309E2508CC}" type="presParOf" srcId="{46564B9A-4782-476E-82E9-4D150C1DD664}" destId="{4223B123-7FE6-41A0-A60C-6A0EBFFDE775}" srcOrd="0" destOrd="0" presId="urn:microsoft.com/office/officeart/2008/layout/AlternatingHexagons"/>
    <dgm:cxn modelId="{AF76A31D-E566-481F-A5AA-C60AA9F1ECA2}" type="presParOf" srcId="{46564B9A-4782-476E-82E9-4D150C1DD664}" destId="{A7056296-7A26-4890-BD31-E2AC01BC2D42}" srcOrd="1" destOrd="0" presId="urn:microsoft.com/office/officeart/2008/layout/AlternatingHexagons"/>
    <dgm:cxn modelId="{DFFEA514-0185-4555-826F-6ED19B9F8755}" type="presParOf" srcId="{46564B9A-4782-476E-82E9-4D150C1DD664}" destId="{6036AD8E-D5AA-44DD-BC15-628DEAA360F5}" srcOrd="2" destOrd="0" presId="urn:microsoft.com/office/officeart/2008/layout/AlternatingHexagons"/>
    <dgm:cxn modelId="{66AC6E92-9BB6-4AF9-ADC7-9A0CE83DDEA7}" type="presParOf" srcId="{46564B9A-4782-476E-82E9-4D150C1DD664}" destId="{9D8FFDD4-0184-41C1-B85E-44FEFB217E98}" srcOrd="3" destOrd="0" presId="urn:microsoft.com/office/officeart/2008/layout/AlternatingHexagons"/>
    <dgm:cxn modelId="{E1570D06-E0DD-4C9F-8041-BEA6E34EED6C}" type="presParOf" srcId="{46564B9A-4782-476E-82E9-4D150C1DD664}" destId="{B49068D5-B74B-4136-80D3-917B5F900485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277201-FE46-4BE4-8FA2-5F0DC974D75F}">
      <dsp:nvSpPr>
        <dsp:cNvPr id="0" name=""/>
        <dsp:cNvSpPr/>
      </dsp:nvSpPr>
      <dsp:spPr>
        <a:xfrm rot="5400000">
          <a:off x="4319489" y="123412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1A4A1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Dome</a:t>
          </a:r>
          <a:endParaRPr lang="ko-KR" altLang="en-US" sz="29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4699160" y="295352"/>
        <a:ext cx="1133570" cy="1302954"/>
      </dsp:txXfrm>
    </dsp:sp>
    <dsp:sp modelId="{FAEA57A9-943B-4523-B9D5-E4DCE76D0466}">
      <dsp:nvSpPr>
        <dsp:cNvPr id="0" name=""/>
        <dsp:cNvSpPr/>
      </dsp:nvSpPr>
      <dsp:spPr>
        <a:xfrm>
          <a:off x="5112057" y="378955"/>
          <a:ext cx="2112490" cy="113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21FBDB-1968-4194-BCE9-9537F8DDFA63}">
      <dsp:nvSpPr>
        <dsp:cNvPr id="0" name=""/>
        <dsp:cNvSpPr/>
      </dsp:nvSpPr>
      <dsp:spPr>
        <a:xfrm rot="5400000">
          <a:off x="2540908" y="123412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00206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Telescope (Mount)</a:t>
          </a:r>
          <a:endParaRPr lang="ko-KR" altLang="en-US" sz="2000" kern="1200" dirty="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0579" y="295352"/>
        <a:ext cx="1133570" cy="1302954"/>
      </dsp:txXfrm>
    </dsp:sp>
    <dsp:sp modelId="{0C8A1686-C1BD-4368-9A8D-AD74CD196FCC}">
      <dsp:nvSpPr>
        <dsp:cNvPr id="0" name=""/>
        <dsp:cNvSpPr/>
      </dsp:nvSpPr>
      <dsp:spPr>
        <a:xfrm rot="5400000">
          <a:off x="3426791" y="1730116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FFC00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3806462" y="1902056"/>
        <a:ext cx="1133570" cy="1302954"/>
      </dsp:txXfrm>
    </dsp:sp>
    <dsp:sp modelId="{7682D9DC-FD7E-4648-8069-12A85BEFB379}">
      <dsp:nvSpPr>
        <dsp:cNvPr id="0" name=""/>
        <dsp:cNvSpPr/>
      </dsp:nvSpPr>
      <dsp:spPr>
        <a:xfrm>
          <a:off x="288709" y="1994302"/>
          <a:ext cx="2044345" cy="113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4901B5-6D25-43E6-B4C4-739FCAD236BF}">
      <dsp:nvSpPr>
        <dsp:cNvPr id="0" name=""/>
        <dsp:cNvSpPr/>
      </dsp:nvSpPr>
      <dsp:spPr>
        <a:xfrm rot="5400000">
          <a:off x="5205372" y="1730116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74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Camera</a:t>
          </a:r>
          <a:endParaRPr lang="ko-KR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5585043" y="1902056"/>
        <a:ext cx="1133570" cy="1302954"/>
      </dsp:txXfrm>
    </dsp:sp>
    <dsp:sp modelId="{4223B123-7FE6-41A0-A60C-6A0EBFFDE775}">
      <dsp:nvSpPr>
        <dsp:cNvPr id="0" name=""/>
        <dsp:cNvSpPr/>
      </dsp:nvSpPr>
      <dsp:spPr>
        <a:xfrm rot="5400000">
          <a:off x="4319489" y="3336820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014B4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Filter wheel</a:t>
          </a:r>
          <a:endParaRPr lang="ko-KR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4699160" y="3508760"/>
        <a:ext cx="1133570" cy="1302954"/>
      </dsp:txXfrm>
    </dsp:sp>
    <dsp:sp modelId="{A7056296-7A26-4890-BD31-E2AC01BC2D42}">
      <dsp:nvSpPr>
        <dsp:cNvPr id="0" name=""/>
        <dsp:cNvSpPr/>
      </dsp:nvSpPr>
      <dsp:spPr>
        <a:xfrm>
          <a:off x="5112057" y="3592364"/>
          <a:ext cx="2112490" cy="1135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9068D5-B74B-4136-80D3-917B5F900485}">
      <dsp:nvSpPr>
        <dsp:cNvPr id="0" name=""/>
        <dsp:cNvSpPr/>
      </dsp:nvSpPr>
      <dsp:spPr>
        <a:xfrm rot="5400000">
          <a:off x="2540908" y="3336820"/>
          <a:ext cx="1892912" cy="1646834"/>
        </a:xfrm>
        <a:prstGeom prst="hexagon">
          <a:avLst>
            <a:gd name="adj" fmla="val 25000"/>
            <a:gd name="vf" fmla="val 115470"/>
          </a:avLst>
        </a:prstGeom>
        <a:solidFill>
          <a:srgbClr val="4C3A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Focuser</a:t>
          </a:r>
          <a:endParaRPr lang="ko-KR" alt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2920579" y="3508760"/>
        <a:ext cx="1133570" cy="1302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6.png>
</file>

<file path=ppt/media/image27.png>
</file>

<file path=ppt/media/image3.pn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2802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8473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269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1548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30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8520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5609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9762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95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6999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4958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A22DC-EE89-47DA-A9AE-B32BFA7CFFCC}" type="datetimeFigureOut">
              <a:rPr lang="ko-KR" altLang="en-US" smtClean="0"/>
              <a:t>2017-10-17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00EDA-ABEB-4AE6-AB13-53F06A86D83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105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30662" y="1603885"/>
            <a:ext cx="993066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en-US" altLang="ko-KR" sz="4800" cap="none" spc="0" dirty="0" smtClean="0">
                <a:ln w="0"/>
                <a:solidFill>
                  <a:srgbClr val="8E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K</a:t>
            </a:r>
            <a:r>
              <a:rPr lang="en-US" altLang="ko-KR" sz="48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HU </a:t>
            </a:r>
            <a:r>
              <a:rPr lang="en-US" altLang="ko-KR" sz="4800" cap="none" spc="0" dirty="0" smtClean="0">
                <a:ln w="0"/>
                <a:solidFill>
                  <a:srgbClr val="8E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</a:t>
            </a:r>
            <a:r>
              <a:rPr lang="en-US" altLang="ko-KR" sz="48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utomatic </a:t>
            </a:r>
            <a:r>
              <a:rPr lang="en-US" altLang="ko-KR" sz="4800" cap="none" spc="0" dirty="0" smtClean="0">
                <a:ln w="0"/>
                <a:solidFill>
                  <a:srgbClr val="8E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</a:t>
            </a:r>
            <a:r>
              <a:rPr lang="en-US" altLang="ko-KR" sz="48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bserving </a:t>
            </a:r>
            <a:r>
              <a:rPr lang="en-US" altLang="ko-KR" sz="4800" cap="none" spc="0" dirty="0" smtClean="0">
                <a:ln w="0"/>
                <a:solidFill>
                  <a:srgbClr val="8E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</a:t>
            </a:r>
            <a:r>
              <a:rPr lang="en-US" altLang="ko-KR" sz="48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oftware</a:t>
            </a:r>
          </a:p>
          <a:p>
            <a:pPr algn="just"/>
            <a:r>
              <a:rPr lang="en-US" altLang="ko-KR" sz="4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</a:t>
            </a:r>
            <a:r>
              <a:rPr lang="en-US" altLang="ko-KR" sz="4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or McDonald </a:t>
            </a:r>
            <a:r>
              <a:rPr lang="en-US" altLang="ko-KR" sz="4000" dirty="0" smtClean="0">
                <a:ln w="0"/>
                <a:solidFill>
                  <a:srgbClr val="8E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30</a:t>
            </a:r>
            <a:r>
              <a:rPr lang="en-US" altLang="ko-KR" sz="4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inch Telescope</a:t>
            </a:r>
            <a:r>
              <a:rPr lang="en-US" altLang="ko-KR" sz="4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480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(KAOS 30)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740222" y="3558255"/>
            <a:ext cx="471154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Development Document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405741" y="4467439"/>
            <a:ext cx="138050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</a:t>
            </a:r>
            <a:r>
              <a:rPr lang="en-US" altLang="ko-KR" sz="32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v2.0 </a:t>
            </a:r>
            <a:r>
              <a:rPr lang="en-US" altLang="ko-KR" sz="32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</a:t>
            </a:r>
          </a:p>
        </p:txBody>
      </p:sp>
      <p:sp>
        <p:nvSpPr>
          <p:cNvPr id="12" name="사다리꼴 11"/>
          <p:cNvSpPr/>
          <p:nvPr/>
        </p:nvSpPr>
        <p:spPr>
          <a:xfrm rot="10800000">
            <a:off x="-1" y="-2"/>
            <a:ext cx="12192000" cy="373382"/>
          </a:xfrm>
          <a:prstGeom prst="trapezoid">
            <a:avLst>
              <a:gd name="adj" fmla="val 77668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0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794362" y="4930810"/>
            <a:ext cx="2266967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IR Lab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Software team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사다리꼴 7"/>
          <p:cNvSpPr/>
          <p:nvPr/>
        </p:nvSpPr>
        <p:spPr>
          <a:xfrm>
            <a:off x="0" y="6484618"/>
            <a:ext cx="12192000" cy="373382"/>
          </a:xfrm>
          <a:prstGeom prst="trapezoid">
            <a:avLst>
              <a:gd name="adj" fmla="val 77668"/>
            </a:avLst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469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550111" y="818208"/>
            <a:ext cx="363965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Takahashi CCA-250</a:t>
            </a:r>
            <a:endParaRPr lang="en-US" altLang="ko-KR" sz="200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121514" y="1455639"/>
            <a:ext cx="707048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Diameter 	= 	250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mm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Focal length 	= 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890mm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0.72x 645 reducer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F-ratio 		= 	3.6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Type 		= 	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Cassegrain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514" y="3200908"/>
            <a:ext cx="6101359" cy="352769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1" y="730860"/>
            <a:ext cx="4529765" cy="5997744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915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550111" y="818208"/>
            <a:ext cx="582236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Active Focus - Takahashi CCA-250</a:t>
            </a:r>
            <a:endParaRPr lang="en-US" altLang="ko-KR" sz="200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121514" y="1455639"/>
            <a:ext cx="707048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Max Input Pulse	= 	192306 Pulse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Step Resolution	= 	10mm / 192306 Pulse</a:t>
            </a: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=	0.00052mm(0.052μm)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Interface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: ASCOM driver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3380"/>
            <a:ext cx="4635083" cy="381360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236" t="57498" r="7485"/>
          <a:stretch/>
        </p:blipFill>
        <p:spPr>
          <a:xfrm>
            <a:off x="4592597" y="3448381"/>
            <a:ext cx="6016314" cy="2929732"/>
          </a:xfrm>
          <a:prstGeom prst="rect">
            <a:avLst/>
          </a:prstGeom>
        </p:spPr>
      </p:pic>
      <p:sp>
        <p:nvSpPr>
          <p:cNvPr id="10" name="타원 9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547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550111" y="818208"/>
            <a:ext cx="543719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FLI ML 16803 w/ 65mm Shutter</a:t>
            </a:r>
            <a:endParaRPr lang="en-US" altLang="ko-KR" sz="200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040" y="3985404"/>
            <a:ext cx="4137228" cy="27616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686" y="4189875"/>
            <a:ext cx="3060182" cy="249949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6" y="3763905"/>
            <a:ext cx="4588843" cy="251992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6" y="907701"/>
            <a:ext cx="4588843" cy="2478073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5121514" y="1455639"/>
            <a:ext cx="7070486" cy="267765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Sensor		=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On Semi KAF-16803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Sensor Size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= 	36.8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mm × 36.8mm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Pixel		=	4096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×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4096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Pixel Size	=	9μm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Field of View	=	2.34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˚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× 2.34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˚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(with CCA-250)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Digitization Speed : 1 MHz and 8MHz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Interface : USB driver with FLI SDK</a:t>
            </a:r>
          </a:p>
        </p:txBody>
      </p:sp>
    </p:spTree>
    <p:extLst>
      <p:ext uri="{BB962C8B-B14F-4D97-AF65-F5344CB8AC3E}">
        <p14:creationId xmlns:p14="http://schemas.microsoft.com/office/powerpoint/2010/main" val="856715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387149" y="824754"/>
            <a:ext cx="257955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FLI CL-1-10</a:t>
            </a:r>
            <a:endParaRPr lang="en-US" altLang="ko-KR" sz="200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859624" y="1417109"/>
            <a:ext cx="733237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Filter Positions	=	8 + 2 Open Positions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Filter Size		=	50mm square (±0.125mm)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Thickness Range	=	1.0 – 5.0mm</a:t>
            </a:r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Interface : USB Driver with FLI SDK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229814" y="2165144"/>
            <a:ext cx="6025216" cy="31400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439" y="3767955"/>
            <a:ext cx="4543682" cy="240855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t="11911" b="13523"/>
          <a:stretch/>
        </p:blipFill>
        <p:spPr>
          <a:xfrm>
            <a:off x="8258475" y="3537905"/>
            <a:ext cx="3716006" cy="2770879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024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67408" y="800108"/>
            <a:ext cx="69012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Packages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distinguished by main functions of KAOS30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011158" y="1541952"/>
            <a:ext cx="8169683" cy="489364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Telescope Control Package (TCP)</a:t>
            </a:r>
            <a:endParaRPr lang="en-US" altLang="ko-KR" sz="2400" b="1" cap="none" spc="0" dirty="0" smtClean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Real-time interworking of 30 inch Telescope &amp; Dome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solidFill>
                  <a:srgbClr val="1F03EB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</a:t>
            </a:r>
            <a:r>
              <a:rPr lang="en-US" altLang="ko-KR" sz="2400" dirty="0">
                <a:ln w="0"/>
                <a:solidFill>
                  <a:srgbClr val="1F03EB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Automatic stop process via weather </a:t>
            </a:r>
            <a:r>
              <a:rPr lang="en-US" altLang="ko-KR" sz="2400" dirty="0" smtClean="0">
                <a:ln w="0"/>
                <a:solidFill>
                  <a:srgbClr val="1F03EB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monitoring</a:t>
            </a:r>
          </a:p>
          <a:p>
            <a:endParaRPr lang="en-US" altLang="ko-KR" sz="2400" b="1" cap="none" spc="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cap="none" spc="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Data Acquisition Package (DAP)</a:t>
            </a:r>
            <a:endParaRPr lang="en-US" altLang="ko-KR" sz="2400" dirty="0" smtClean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Science data acquisition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Display &amp; Analysis of Image data</a:t>
            </a:r>
          </a:p>
          <a:p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cap="none" spc="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Auto Focus Package (AFP)</a:t>
            </a:r>
            <a:endParaRPr lang="en-US" altLang="ko-KR" sz="2400" dirty="0" smtClean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Focus adjustment (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Manual / Auto)</a:t>
            </a:r>
          </a:p>
          <a:p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Script Mode Package (SMP)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</a:t>
            </a:r>
            <a:r>
              <a:rPr lang="ko-KR" altLang="en-US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Enable automatic observation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367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67408" y="1416317"/>
            <a:ext cx="10484682" cy="44627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Telescope 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Control Package (TCP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</a:p>
          <a:p>
            <a:endParaRPr lang="en-US" altLang="ko-KR" sz="2400" b="1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(1) Real-time interworking of 30 inch Telescope &amp; Dome</a:t>
            </a: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Connect/Disconnect Telescope &amp; Dome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Parking Telescope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- Open/Close/Parking Dome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Get/Set Position : right ascension(R.A), declination(Dec.), Dome angle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Automatic adjustment of dome position to telescope field of view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Emergency stop process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endParaRPr lang="en-US" altLang="ko-KR" sz="20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 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Automatic stop process using weather monitoring</a:t>
            </a: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Obtain weather information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Alarm process based on weather policy</a:t>
            </a:r>
            <a:endParaRPr lang="en-US" altLang="ko-KR" sz="20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67408" y="800108"/>
            <a:ext cx="55354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Detailed features required for each package</a:t>
            </a:r>
          </a:p>
        </p:txBody>
      </p:sp>
    </p:spTree>
    <p:extLst>
      <p:ext uri="{BB962C8B-B14F-4D97-AF65-F5344CB8AC3E}">
        <p14:creationId xmlns:p14="http://schemas.microsoft.com/office/powerpoint/2010/main" val="4112461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67408" y="1425958"/>
            <a:ext cx="9444474" cy="538609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Data 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Acquisition Package (DAP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</a:p>
          <a:p>
            <a:endParaRPr lang="en-US" altLang="ko-KR" sz="2400" dirty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(1) 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Science data acquisition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Connect/Disconnect FLI Camera &amp; Filter wheel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Check Camera/Filter Status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On/Off Cooler for CCD cooling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- Exposure settings for science imaging (Full/Sub frame)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Start/Abort Exposing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Change position of filter wheel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Modify the list of filter wheel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Save the standard Fits file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Save the observation log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</a:t>
            </a:r>
            <a:endParaRPr lang="en-US" altLang="ko-KR" sz="20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 Display &amp; Analysis of Image data</a:t>
            </a: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Display image with z-scale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To measure the astronomical seeing (2-D Gaussian fitting)</a:t>
            </a:r>
            <a:endParaRPr lang="en-US" altLang="ko-KR" sz="20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67408" y="800108"/>
            <a:ext cx="55354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Detailed features required for each package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423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67408" y="1425958"/>
            <a:ext cx="9829212" cy="477053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Auto 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Focus Package (AFP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</a:p>
          <a:p>
            <a:endParaRPr lang="en-US" altLang="ko-KR" sz="2400" dirty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(1) 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Focus adjustment (Manual)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Connect/Disconnect CCA-250 Auto-focuser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On/Off Cooler for focuser cooling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Get/Set Focus position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- Exposure settings for focus imaging (Sub frame) 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To measure the astronomical seeing (2-D Gaussian fitting)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Save the </a:t>
            </a:r>
            <a:r>
              <a:rPr lang="en-US" altLang="ko-KR" sz="20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adjustment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log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</a:t>
            </a:r>
            <a:endParaRPr lang="en-US" altLang="ko-KR" sz="20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 Auto-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Focus adjustment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Start/Abort Auto-focusing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- Finding the best focus at minimum seeing through sequential shooting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   (</a:t>
            </a:r>
            <a:r>
              <a:rPr lang="en-US" altLang="ko-KR" sz="2000" dirty="0" err="1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CFitMRQ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Poly)</a:t>
            </a:r>
            <a:endParaRPr lang="en-US" altLang="ko-KR" sz="20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67408" y="800108"/>
            <a:ext cx="55354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Detailed features required for each package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76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67408" y="1425958"/>
            <a:ext cx="6861725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ko-KR" altLang="en-US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Script 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Mode Package (SMP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</a:p>
          <a:p>
            <a:endParaRPr lang="en-US" altLang="ko-KR" sz="2400" dirty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(1) 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Enable automatic observation </a:t>
            </a:r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	- Save/Load Script files in text format </a:t>
            </a:r>
          </a:p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- Set telescope/focus/filter position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Exposure settings for science imaging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Set iteration number</a:t>
            </a:r>
          </a:p>
          <a:p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	- Start/Stop Script mode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67408" y="800108"/>
            <a:ext cx="55354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Detailed features required for each package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9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3797133" y="-2028"/>
            <a:ext cx="44598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3. Software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67408" y="1900737"/>
            <a:ext cx="289812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SetFrameType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SetFilter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SetExposureTime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StartExposure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StartLoop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EndLoop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comment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74882" y="1439072"/>
            <a:ext cx="30540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Individual functions</a:t>
            </a:r>
            <a:endParaRPr lang="ko-KR" altLang="en-US" sz="24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573006" y="1847145"/>
            <a:ext cx="28981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e.g.)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4317473" y="1908646"/>
            <a:ext cx="320905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SetFrameType </a:t>
            </a:r>
            <a:r>
              <a:rPr lang="ko-KR" altLang="en-US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</a:p>
          <a:p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SetFocus </a:t>
            </a:r>
            <a:r>
              <a:rPr lang="ko-KR" altLang="en-US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21311</a:t>
            </a:r>
          </a:p>
          <a:p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SetFilter </a:t>
            </a:r>
            <a:r>
              <a:rPr lang="ko-KR" altLang="en-US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SetExposureTime </a:t>
            </a:r>
            <a:r>
              <a:rPr lang="ko-KR" altLang="en-US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  <a:p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StartLoop </a:t>
            </a:r>
            <a:r>
              <a:rPr lang="en-US" altLang="ko-KR" sz="2400" dirty="0" smtClean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NGC0628</a:t>
            </a: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StartExposure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EndLoop </a:t>
            </a:r>
            <a:r>
              <a:rPr lang="en-US" altLang="ko-KR" sz="24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NGC0628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67408" y="5863688"/>
            <a:ext cx="777584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Telescope 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movement, dome </a:t>
            </a:r>
            <a:r>
              <a:rPr lang="en-US" altLang="ko-KR" sz="2400" dirty="0" smtClean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operation, etc. can also be added</a:t>
            </a:r>
            <a:r>
              <a:rPr lang="en-US" altLang="ko-KR" sz="2400" dirty="0">
                <a:ln w="0"/>
                <a:solidFill>
                  <a:srgbClr val="C00000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.</a:t>
            </a:r>
            <a:endParaRPr lang="en-US" altLang="ko-KR" sz="2400" b="0" cap="none" spc="0" dirty="0" smtClean="0">
              <a:ln w="0"/>
              <a:solidFill>
                <a:srgbClr val="C00000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67408" y="800108"/>
            <a:ext cx="94612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Script Mode Package (SMP) supports automatic observing via script mode.</a:t>
            </a:r>
          </a:p>
        </p:txBody>
      </p:sp>
    </p:spTree>
    <p:extLst>
      <p:ext uri="{BB962C8B-B14F-4D97-AF65-F5344CB8AC3E}">
        <p14:creationId xmlns:p14="http://schemas.microsoft.com/office/powerpoint/2010/main" val="30230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424709" y="-2028"/>
            <a:ext cx="334258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Revision Summary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1994"/>
              </p:ext>
            </p:extLst>
          </p:nvPr>
        </p:nvGraphicFramePr>
        <p:xfrm>
          <a:off x="337127" y="792942"/>
          <a:ext cx="11517747" cy="44999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57671"/>
                <a:gridCol w="1257671"/>
                <a:gridCol w="9002405"/>
              </a:tblGrid>
              <a:tr h="4090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Version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Date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Revision Description</a:t>
                      </a:r>
                      <a:endParaRPr lang="ko-KR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1.0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2017-07-13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Created </a:t>
                      </a: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the development document of Automatic Observing Software.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1.1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2017-07-14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Software requirements, function definition.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1.2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2017-07-18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Operation </a:t>
                      </a: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sequence for Auto-focusing, Script Mode.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1.3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2017-07-21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Deployed </a:t>
                      </a: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layout, function definition, operation sequence, appendix.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1.4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2017-07-25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Appendix A for naming of member variables.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1.5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2017-07-26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Deployed </a:t>
                      </a: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layout, appendix A for naming of member variables.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1.6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2017-08-09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Appendix </a:t>
                      </a:r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C for observation log list, Fits header list.</a:t>
                      </a:r>
                      <a:endParaRPr lang="ko-KR" altLang="en-US" sz="1600" dirty="0" smtClean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aseline="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2.0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2017-10-17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 smtClean="0"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New organization including the current status of KAOS30.</a:t>
                      </a:r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0909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600" dirty="0"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타원 6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51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37" y="677887"/>
            <a:ext cx="11486526" cy="614846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131482" y="0"/>
            <a:ext cx="68850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4. </a:t>
            </a:r>
            <a:r>
              <a:rPr lang="en-US" altLang="ko-KR" sz="32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System Architecture </a:t>
            </a:r>
            <a:r>
              <a:rPr lang="en-US" altLang="ko-KR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(Domain Engineering Process</a:t>
            </a:r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44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131482" y="0"/>
            <a:ext cx="546803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4. </a:t>
            </a:r>
            <a:r>
              <a:rPr lang="en-US" altLang="ko-KR" sz="32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System Architecture </a:t>
            </a:r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(with ASCOM)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61348" y="1065563"/>
            <a:ext cx="106693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ASCOM </a:t>
            </a:r>
            <a:r>
              <a:rPr lang="en-US" altLang="ko-KR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an integrated driver </a:t>
            </a:r>
            <a:r>
              <a:rPr lang="en-US" altLang="ko-KR" sz="24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developed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standardize the interfaces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astronomical instruments. If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device of manufacturer supports the ASCOM driver, it can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applied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immediately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without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modification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code.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44"/>
          <a:stretch/>
        </p:blipFill>
        <p:spPr>
          <a:xfrm>
            <a:off x="303492" y="2807469"/>
            <a:ext cx="11585016" cy="260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4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51" y="690712"/>
            <a:ext cx="11384297" cy="608080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137240" y="-2328"/>
            <a:ext cx="606768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5. Operation Sequence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(Auto-Focusing)</a:t>
            </a:r>
            <a:endParaRPr lang="en-US" altLang="ko-KR" sz="1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24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689" y="690712"/>
            <a:ext cx="11872872" cy="608397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137240" y="-2328"/>
            <a:ext cx="57150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5. Operation Sequence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(Script mode)</a:t>
            </a:r>
            <a:endParaRPr lang="en-US" altLang="ko-KR" sz="1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462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371649"/>
              </p:ext>
            </p:extLst>
          </p:nvPr>
        </p:nvGraphicFramePr>
        <p:xfrm>
          <a:off x="825261" y="2352898"/>
          <a:ext cx="10541478" cy="246780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220527"/>
                <a:gridCol w="1920815"/>
                <a:gridCol w="1920815"/>
                <a:gridCol w="3479321"/>
              </a:tblGrid>
              <a:tr h="4881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Packages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Library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MFC</a:t>
                      </a:r>
                      <a:r>
                        <a:rPr lang="en-US" altLang="ko-KR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Dialog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</a:tr>
              <a:tr h="4949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Telescope</a:t>
                      </a:r>
                      <a:r>
                        <a:rPr lang="en-US" altLang="ko-KR" baseline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Control Package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CLIB_TCS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CLIB_CONTROL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CTelescopeControlDlg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949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Data Acquisition Package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CLIB_FLI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CDataAcquisitionDlg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949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Auto Focus Package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CLIB_ASCOM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CAutoFocusDlg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9491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Script Mode Package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CScriptModeDlg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4174641" y="-2028"/>
            <a:ext cx="38427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6. Function Definition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30668" y="1398206"/>
            <a:ext cx="869500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Outline of function definition based on Visual C++ for each package.</a:t>
            </a:r>
          </a:p>
        </p:txBody>
      </p:sp>
    </p:spTree>
    <p:extLst>
      <p:ext uri="{BB962C8B-B14F-4D97-AF65-F5344CB8AC3E}">
        <p14:creationId xmlns:p14="http://schemas.microsoft.com/office/powerpoint/2010/main" val="250268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63702" y="722199"/>
            <a:ext cx="495360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Overall screen / KAOS30 version 1.03</a:t>
            </a:r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293517" y="-2028"/>
            <a:ext cx="760496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7</a:t>
            </a:r>
            <a:r>
              <a:rPr lang="en-US" altLang="ko-KR" sz="32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. Design for Graphical User Interface (GUI)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62" b="30580"/>
          <a:stretch/>
        </p:blipFill>
        <p:spPr>
          <a:xfrm>
            <a:off x="63702" y="1231830"/>
            <a:ext cx="12069357" cy="5516241"/>
          </a:xfrm>
          <a:prstGeom prst="rect">
            <a:avLst/>
          </a:prstGeom>
        </p:spPr>
      </p:pic>
      <p:sp>
        <p:nvSpPr>
          <p:cNvPr id="24" name="타원 23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244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25562" y="-2028"/>
            <a:ext cx="414087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8</a:t>
            </a:r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. </a:t>
            </a:r>
            <a:r>
              <a:rPr lang="en-US" altLang="ko-KR" sz="32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Development History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844046"/>
              </p:ext>
            </p:extLst>
          </p:nvPr>
        </p:nvGraphicFramePr>
        <p:xfrm>
          <a:off x="504403" y="986701"/>
          <a:ext cx="11183193" cy="51853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03533"/>
                <a:gridCol w="8879660"/>
              </a:tblGrid>
              <a:tr h="526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ko-KR" altLang="en-US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b="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함초롬돋움" panose="020B0604000101010101" pitchFamily="50" charset="-127"/>
                          <a:cs typeface="Times New Roman" panose="02020603050405020304" pitchFamily="18" charset="0"/>
                        </a:rPr>
                        <a:t>Progress</a:t>
                      </a:r>
                      <a:endParaRPr lang="ko-KR" altLang="en-US" sz="2800" b="0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</a:tr>
              <a:tr h="12321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2017 Feb</a:t>
                      </a:r>
                      <a:r>
                        <a:rPr lang="en-US" altLang="ko-KR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13-19</a:t>
                      </a:r>
                      <a:endParaRPr lang="ko-KR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H/W installation (Piggyback</a:t>
                      </a:r>
                      <a:r>
                        <a:rPr lang="en-US" altLang="ko-KR" sz="2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system on 30inch Telescope).</a:t>
                      </a:r>
                      <a:endParaRPr lang="en-US" altLang="ko-KR" sz="22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S/W</a:t>
                      </a:r>
                      <a:r>
                        <a:rPr lang="en-US" altLang="ko-KR" sz="2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driver test for camera, filter wheel and focuser.</a:t>
                      </a:r>
                      <a:endParaRPr lang="ko-KR" alt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321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2017 Aug 14-19</a:t>
                      </a:r>
                      <a:endParaRPr lang="ko-KR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KAOS30</a:t>
                      </a:r>
                      <a:r>
                        <a:rPr lang="en-US" altLang="ko-KR" sz="2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commissioning (focused on DAP, SMP).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Imaging process using script mode successfully operated.</a:t>
                      </a:r>
                      <a:endParaRPr lang="ko-KR" alt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23214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2017 Sep 16-24</a:t>
                      </a:r>
                      <a:endParaRPr lang="ko-KR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Improved that functions such as image information. (DAP, SMP)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for communication with TCS. (TCP)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2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en-US" altLang="ko-KR" sz="2000" baseline="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ko-KR" sz="2000" b="0" i="0" kern="1200" dirty="0" smtClean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Successfully tested to the module for communication with Talon PC.</a:t>
                      </a:r>
                      <a:endParaRPr lang="en-US" altLang="ko-KR" sz="2000" baseline="0" dirty="0" smtClean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2400" baseline="0" dirty="0" smtClean="0">
                          <a:ln w="0"/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함초롬바탕" panose="02030604000101010101" pitchFamily="18" charset="-127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en-US" altLang="ko-KR" sz="200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en-US" altLang="ko-KR" sz="2000" baseline="0" dirty="0" smtClean="0">
                          <a:ln w="0"/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ea typeface="함초롬바탕" panose="02030604000101010101" pitchFamily="18" charset="-127"/>
                          <a:cs typeface="Times New Roman" panose="02020603050405020304" pitchFamily="18" charset="0"/>
                        </a:rPr>
                        <a:t> Connection between TCS and Talon PC is in progress.</a:t>
                      </a:r>
                      <a:endParaRPr lang="en-US" altLang="ko-KR" sz="2000" dirty="0" smtClean="0">
                        <a:ln w="0"/>
                        <a:solidFill>
                          <a:srgbClr val="C00000"/>
                        </a:solidFill>
                        <a:latin typeface="Times New Roman" panose="02020603050405020304" pitchFamily="18" charset="0"/>
                        <a:ea typeface="함초롬바탕" panose="02030604000101010101" pitchFamily="18" charset="-127"/>
                        <a:cs typeface="Times New Roman" panose="02020603050405020304" pitchFamily="18" charset="0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22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◎ </a:t>
                      </a:r>
                      <a:r>
                        <a:rPr lang="en-US" altLang="ko-KR" sz="2200" dirty="0" smtClean="0">
                          <a:ln w="0"/>
                          <a:latin typeface="Times New Roman" panose="02020603050405020304" pitchFamily="18" charset="0"/>
                          <a:ea typeface="함초롬바탕" panose="02030604000101010101" pitchFamily="18" charset="-127"/>
                          <a:cs typeface="Times New Roman" panose="02020603050405020304" pitchFamily="18" charset="0"/>
                        </a:rPr>
                        <a:t>Test for Auto-focus. (AFP)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aseline="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en-US" altLang="ko-KR" sz="2000" baseline="0" dirty="0" smtClean="0">
                          <a:solidFill>
                            <a:srgbClr val="C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ko-KR" sz="2000" b="0" i="0" kern="1200" dirty="0" smtClean="0">
                          <a:solidFill>
                            <a:srgbClr val="C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 weather was not good. Sufficient testing is required.</a:t>
                      </a:r>
                      <a:endParaRPr lang="en-US" altLang="ko-KR" sz="2000" baseline="0" dirty="0" smtClean="0">
                        <a:solidFill>
                          <a:srgbClr val="C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타원 6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021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385051" y="-2028"/>
            <a:ext cx="342189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9</a:t>
            </a:r>
            <a:r>
              <a:rPr lang="en-US" altLang="ko-KR" sz="32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. Remaining </a:t>
            </a:r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Tasks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814092"/>
              </p:ext>
            </p:extLst>
          </p:nvPr>
        </p:nvGraphicFramePr>
        <p:xfrm>
          <a:off x="681486" y="1561112"/>
          <a:ext cx="10829028" cy="38447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21393"/>
                <a:gridCol w="2121393"/>
                <a:gridCol w="6586242"/>
              </a:tblGrid>
              <a:tr h="4443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Control Package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Tasks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Contents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All-1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Create .</a:t>
                      </a:r>
                      <a:r>
                        <a:rPr lang="en-US" sz="1800" u="none" strike="noStrike" dirty="0" err="1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dll</a:t>
                      </a:r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Library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T-1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Communication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30inch telescope control system (TCS)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T-2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Automatic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alarm and stop process for weather condition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D-1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Improve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contour map plot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D-2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Rectangular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box when clicking on the main image display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A-1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Test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auto-focus process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SMP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S-1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Add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offset function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25051"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S-2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none" strike="noStrike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GUI </a:t>
                      </a:r>
                      <a:r>
                        <a:rPr lang="en-US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remaining process indicator / log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함초롬돋움" panose="020B0604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681485" y="893486"/>
            <a:ext cx="491993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ko-KR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KAOS30 </a:t>
            </a:r>
            <a:r>
              <a:rPr lang="en-US" altLang="ko-K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Current Version 1.03</a:t>
            </a:r>
            <a:endParaRPr lang="en-US" altLang="ko-KR" sz="28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752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287105" y="2551837"/>
            <a:ext cx="761779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</a:t>
            </a:r>
          </a:p>
          <a:p>
            <a:pPr algn="ctr"/>
            <a:endParaRPr lang="en-US" altLang="ko-KR" sz="32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en-US" altLang="ko-KR" sz="32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Naming &amp; Coding Style for Visual C++</a:t>
            </a:r>
          </a:p>
        </p:txBody>
      </p:sp>
    </p:spTree>
    <p:extLst>
      <p:ext uri="{BB962C8B-B14F-4D97-AF65-F5344CB8AC3E}">
        <p14:creationId xmlns:p14="http://schemas.microsoft.com/office/powerpoint/2010/main" val="825596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50" y="2380670"/>
            <a:ext cx="7621427" cy="2891437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86481" y="1901759"/>
            <a:ext cx="8754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(1) </a:t>
            </a:r>
            <a:r>
              <a:rPr lang="ko-KR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변수의 명명은 아래의 표와 같이 변형된 헝가리언 표기법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(Hungarian notation)</a:t>
            </a:r>
            <a:r>
              <a:rPr lang="ko-KR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적용한다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16818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Naming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64339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변수의 명명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551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613068" y="915824"/>
            <a:ext cx="6965864" cy="532453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Introduction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Hardware Requirements</a:t>
            </a:r>
          </a:p>
          <a:p>
            <a:pPr marL="514350" indent="-514350">
              <a:buAutoNum type="arabicPeriod"/>
            </a:pP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Software Requirements</a:t>
            </a:r>
          </a:p>
          <a:p>
            <a:pPr marL="514350" indent="-514350">
              <a:buAutoNum type="arabicPeriod"/>
            </a:pP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System Architecture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Operation Sequence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Function Definition</a:t>
            </a:r>
          </a:p>
          <a:p>
            <a:pPr marL="514350" indent="-514350">
              <a:buAutoNum type="arabicPeriod"/>
            </a:pP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Design for Graphical User Interface (GUI</a:t>
            </a: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)</a:t>
            </a:r>
          </a:p>
          <a:p>
            <a:pPr marL="514350" indent="-514350">
              <a:buAutoNum type="arabicPeriod"/>
            </a:pP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Development History</a:t>
            </a:r>
          </a:p>
          <a:p>
            <a:pPr marL="514350" indent="-514350">
              <a:buAutoNum type="arabicPeriod"/>
            </a:pP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Remaining Tasks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endParaRPr lang="en-US" altLang="ko-KR" sz="28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Appendix. A : </a:t>
            </a:r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Naming &amp; Coding Style for Visual C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++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Appendix. B : </a:t>
            </a:r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Communication between class / dialog / 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exe</a:t>
            </a:r>
          </a:p>
          <a:p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Appendix. C : Observation </a:t>
            </a:r>
            <a:r>
              <a:rPr lang="en-US" altLang="ko-KR" sz="20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log list, Fits file header </a:t>
            </a:r>
            <a:r>
              <a:rPr lang="en-US" altLang="ko-KR" sz="20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list</a:t>
            </a:r>
            <a:endParaRPr lang="en-US" altLang="ko-KR" sz="20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273499" y="-2028"/>
            <a:ext cx="16450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Contents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21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6481" y="1810967"/>
            <a:ext cx="8754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전역변수와 멤버변수는 데이터 형식 앞에 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g_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m_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다음과 같이 적용한다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16818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Naming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95" y="2194174"/>
            <a:ext cx="7178599" cy="170190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86481" y="4057424"/>
            <a:ext cx="77732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변수의 명명에 두 개 이상의 낱말이 쓰이는 경우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각 단어의 첫 번째 알파벳은 대문자로 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94" y="4411105"/>
            <a:ext cx="7178600" cy="14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62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6481" y="1929001"/>
            <a:ext cx="85662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함수의 명명은 두 개 이상의 낱말이 쓰이는 경우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단어는 표와 같이 동사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주격명사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명사의 순서로 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단어의 첫 번째 알파벳은 대문자로 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16818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Naming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64339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함수의 명명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77" y="2582764"/>
            <a:ext cx="8396662" cy="232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03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6481" y="1929001"/>
            <a:ext cx="8566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(3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GUI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속성의 멤버변수를 설정할 때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약칭은 다음과 같이 축약한다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16818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Naming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643399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함수의 명명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28" y="2478058"/>
            <a:ext cx="8301318" cy="247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91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6481" y="1880871"/>
            <a:ext cx="8566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 smtClean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for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while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등의 </a:t>
            </a:r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제어문을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작성할 때는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K&amp;R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방식으로 다음과 같이 중괄호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{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</a:t>
            </a:r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조건문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옆에 작성한다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239360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2. Coding Style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261001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제어문의 중괄호 작성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8" name="그림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288" y="2687225"/>
            <a:ext cx="4133424" cy="25400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70877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239360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Coding Style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5596404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 </a:t>
            </a:r>
            <a:r>
              <a:rPr lang="ko-KR" altLang="en-US" b="1" dirty="0" err="1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반복문</a:t>
            </a:r>
            <a:r>
              <a:rPr lang="en-US" altLang="ko-KR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(loop)</a:t>
            </a:r>
            <a:r>
              <a:rPr lang="ko-KR" altLang="en-US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에서 사용하는 </a:t>
            </a:r>
            <a:r>
              <a:rPr lang="en-US" altLang="ko-KR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count</a:t>
            </a:r>
            <a:r>
              <a:rPr lang="ko-KR" altLang="en-US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위한 변수 설정</a:t>
            </a:r>
            <a:endParaRPr lang="en-US" altLang="ko-KR" b="1" dirty="0">
              <a:ln w="0"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0233" y="5011657"/>
            <a:ext cx="85662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(1) class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시작 부분 혹은 거의 초기 단계에서 초기화 변수를 넣어주는 것이 좋다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(2)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알고리즘을 구현하는 부분과 기능을 구현하는 부분을 나누어서 정리하는 것이 좋다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0233" y="4642325"/>
            <a:ext cx="135005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기타사항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0233" y="1725931"/>
            <a:ext cx="105607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반복문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for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3333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while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에서 사용하는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count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위한 변수의 경우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일반적으로 </a:t>
            </a:r>
            <a:r>
              <a:rPr lang="en-US" altLang="ko-KR" sz="1400" b="1" kern="100" dirty="0" err="1">
                <a:solidFill>
                  <a:srgbClr val="00B0F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00B0F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k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00B0F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400" b="1" kern="100" dirty="0">
                <a:solidFill>
                  <a:srgbClr val="00B0F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등을 사용하나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중요한 부분이거나 </a:t>
            </a:r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반복문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내부에 </a:t>
            </a:r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반복문이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있을 경우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변수명에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의미를 부여하는 것이 좋다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8" name="그림 1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915" y="2482304"/>
            <a:ext cx="7942170" cy="19833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88654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312938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버전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(version)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관리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35005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주석처리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6481" y="1833705"/>
            <a:ext cx="8566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현재 작성중인 코드 버전에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이전 버전으로부터 추가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변경된 부분이 발생하면 다음과 같이 주석 처리한다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05" y="2287466"/>
            <a:ext cx="7195268" cy="1807104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7571282" y="2883241"/>
            <a:ext cx="30904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solidFill>
                  <a:srgbClr val="C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※ </a:t>
            </a:r>
            <a:r>
              <a:rPr lang="ko-KR" altLang="en-US" sz="1400" b="1" kern="100" dirty="0">
                <a:solidFill>
                  <a:srgbClr val="C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 번 정한 </a:t>
            </a:r>
            <a:r>
              <a:rPr lang="en-US" altLang="ko-KR" sz="1400" b="1" kern="100" dirty="0">
                <a:solidFill>
                  <a:srgbClr val="C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name</a:t>
            </a:r>
            <a:r>
              <a:rPr lang="ko-KR" altLang="en-US" sz="1400" b="1" kern="100" dirty="0">
                <a:solidFill>
                  <a:srgbClr val="C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은 바꾸지 말 것</a:t>
            </a:r>
            <a:r>
              <a:rPr lang="en-US" altLang="ko-KR" sz="1400" b="1" kern="100" dirty="0">
                <a:solidFill>
                  <a:srgbClr val="C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solidFill>
                <a:srgbClr val="C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6481" y="4094570"/>
            <a:ext cx="85662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예시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  </a:t>
            </a:r>
            <a:r>
              <a:rPr lang="en-US" altLang="ko-KR" sz="1400" b="1" kern="100" dirty="0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// add 20170706 by Tae-</a:t>
            </a:r>
            <a:r>
              <a:rPr lang="en-US" altLang="ko-KR" sz="1400" b="1" kern="100" dirty="0" err="1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Geun</a:t>
            </a:r>
            <a:r>
              <a:rPr lang="en-US" altLang="ko-KR" sz="1400" b="1" kern="100" dirty="0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: 2D Gaussian fit</a:t>
            </a:r>
          </a:p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예시 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  </a:t>
            </a:r>
            <a:r>
              <a:rPr lang="en-US" altLang="ko-KR" sz="1400" b="1" kern="100" dirty="0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// change 20170706 by Tae-</a:t>
            </a:r>
            <a:r>
              <a:rPr lang="en-US" altLang="ko-KR" sz="1400" b="1" kern="100" dirty="0" err="1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Geun</a:t>
            </a:r>
            <a:r>
              <a:rPr lang="en-US" altLang="ko-KR" sz="1400" b="1" kern="100" dirty="0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: pixel array type (</a:t>
            </a:r>
            <a:r>
              <a:rPr lang="en-US" altLang="ko-KR" sz="1400" b="1" kern="100" dirty="0" err="1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int</a:t>
            </a:r>
            <a:r>
              <a:rPr lang="en-US" altLang="ko-KR" sz="1400" b="1" kern="100" dirty="0">
                <a:solidFill>
                  <a:srgbClr val="00B05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-&gt; double)</a:t>
            </a:r>
            <a:endParaRPr lang="ko-KR" altLang="ko-KR" sz="1400" b="1" kern="100" dirty="0">
              <a:solidFill>
                <a:srgbClr val="00B05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75353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312938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버전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(version)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관리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24745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Backup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6481" y="1833705"/>
            <a:ext cx="85662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Backup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은 목표로 하는 단계를 달성할 때마다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함수 단위 등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진행한다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Backup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할 때의 폴더는 다음과 같이 명명한다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20" y="2502909"/>
            <a:ext cx="7710598" cy="281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53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909896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A : Naming &amp; Coding Style for Visual C++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7552" y="710740"/>
            <a:ext cx="312938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버전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(version) </a:t>
            </a:r>
            <a:r>
              <a:rPr lang="ko-KR" altLang="en-US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관리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6481" y="1318389"/>
            <a:ext cx="183736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 </a:t>
            </a:r>
            <a:r>
              <a:rPr lang="ko-KR" altLang="en-US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버전</a:t>
            </a:r>
            <a:r>
              <a:rPr lang="en-US" altLang="ko-KR" b="1" dirty="0" smtClean="0">
                <a:ln w="0"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(version)</a:t>
            </a:r>
            <a:endParaRPr lang="en-US" altLang="ko-KR" b="1" cap="none" spc="0" dirty="0" smtClean="0">
              <a:ln w="0"/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6481" y="1833705"/>
            <a:ext cx="8566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Version</a:t>
            </a:r>
            <a:r>
              <a:rPr lang="ko-KR" altLang="en-US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 관리는 다음과 같이 한다</a:t>
            </a:r>
            <a:r>
              <a:rPr lang="en-US" altLang="ko-KR" sz="1400" b="1" kern="1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ko-KR" sz="1400" b="1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29" y="2233247"/>
            <a:ext cx="6925974" cy="221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785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21860" y="2551837"/>
            <a:ext cx="894828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B</a:t>
            </a:r>
          </a:p>
          <a:p>
            <a:pPr algn="ctr"/>
            <a:endParaRPr lang="en-US" altLang="ko-KR" sz="32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en-US" altLang="ko-KR" sz="32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Communication between class /</a:t>
            </a:r>
            <a:r>
              <a:rPr lang="en-US" altLang="ko-KR" sz="32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32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dialog /</a:t>
            </a:r>
            <a:r>
              <a:rPr lang="en-US" altLang="ko-KR" sz="32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32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exe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896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1022908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B : Communication between class / dialog / exe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7552" y="710740"/>
            <a:ext cx="272222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Define on both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0707" y="1523636"/>
            <a:ext cx="4874103" cy="882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#define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WM_MAIN1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WM_USER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1000</a:t>
            </a:r>
          </a:p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 smtClean="0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#define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WM_MAIN2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WM_USER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2000</a:t>
            </a:r>
          </a:p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 smtClean="0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#define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WM_SUB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	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WM_USER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+ 3000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552" y="2959703"/>
            <a:ext cx="33137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Input for receiving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70707" y="3620862"/>
            <a:ext cx="7896813" cy="2727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ON_MESSAGE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WM_MAIN1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OnMain1From); //xxx.cpp</a:t>
            </a:r>
            <a:b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kern="0" dirty="0" err="1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afx_msg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long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OnMain1From(</a:t>
            </a:r>
            <a:r>
              <a:rPr lang="en-US" altLang="ko-KR" sz="1600" kern="0" dirty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</a:t>
            </a:r>
            <a:r>
              <a:rPr lang="en-US" altLang="ko-KR" sz="1600" kern="0" dirty="0">
                <a:solidFill>
                  <a:schemeClr val="accent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PARAM </a:t>
            </a:r>
            <a:r>
              <a:rPr lang="en-US" altLang="ko-KR" sz="1600" kern="0" dirty="0" err="1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600" kern="0" dirty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err="1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); //</a:t>
            </a:r>
            <a:r>
              <a:rPr lang="en-US" altLang="ko-KR" sz="1600" kern="0" dirty="0" err="1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xxx.h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/>
            </a:r>
            <a:b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kern="0" dirty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/>
            </a:r>
            <a:br>
              <a:rPr lang="en-US" altLang="ko-KR" sz="1600" kern="0" dirty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kern="0" dirty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long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CMFCApplication1Dlg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::OnMain1From(</a:t>
            </a:r>
            <a:r>
              <a:rPr lang="en-US" altLang="ko-KR" sz="1600" kern="0" dirty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err="1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600" kern="0" dirty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err="1">
                <a:solidFill>
                  <a:srgbClr val="80808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en-US" altLang="ko-KR" sz="1600" kern="100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{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indent="482600" latinLnBrk="0">
              <a:lnSpc>
                <a:spcPct val="107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~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indent="482600" latinLnBrk="0">
              <a:lnSpc>
                <a:spcPct val="107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~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atinLnBrk="0">
              <a:lnSpc>
                <a:spcPct val="107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atinLnBrk="0">
              <a:lnSpc>
                <a:spcPct val="107000"/>
              </a:lnSpc>
            </a:pP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kern="0" dirty="0" smtClean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return</a:t>
            </a:r>
            <a:r>
              <a:rPr lang="en-US" altLang="ko-KR" sz="1600" kern="0" dirty="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0;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kern="1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}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490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4784583" y="-2028"/>
            <a:ext cx="26228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1. Introduction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0053" y="707223"/>
            <a:ext cx="119552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 </a:t>
            </a:r>
            <a:r>
              <a:rPr lang="en-US" altLang="ko-KR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observing is the most efficient system for sky surveys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image many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targets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areas of the sky. The system requires 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integrate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operate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astronomical instruments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ko-KR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다이어그램 10"/>
          <p:cNvGraphicFramePr/>
          <p:nvPr>
            <p:extLst>
              <p:ext uri="{D42A27DB-BD31-4B8C-83A1-F6EECF244321}">
                <p14:modId xmlns:p14="http://schemas.microsoft.com/office/powerpoint/2010/main" val="1385618376"/>
              </p:ext>
            </p:extLst>
          </p:nvPr>
        </p:nvGraphicFramePr>
        <p:xfrm>
          <a:off x="4497862" y="1644228"/>
          <a:ext cx="7634610" cy="5107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육각형 12"/>
          <p:cNvSpPr/>
          <p:nvPr/>
        </p:nvSpPr>
        <p:spPr>
          <a:xfrm rot="5400000">
            <a:off x="6146815" y="3374344"/>
            <a:ext cx="1892912" cy="1646834"/>
          </a:xfrm>
          <a:prstGeom prst="hexagon">
            <a:avLst>
              <a:gd name="adj" fmla="val 25000"/>
              <a:gd name="vf" fmla="val 115470"/>
            </a:avLst>
          </a:prstGeom>
          <a:noFill/>
          <a:ln w="38100">
            <a:solidFill>
              <a:srgbClr val="F73F31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170053" y="1805674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Such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Supernova, GRB...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29892" y="3115516"/>
            <a:ext cx="20047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★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</p:txBody>
      </p:sp>
      <p:sp>
        <p:nvSpPr>
          <p:cNvPr id="16" name="오른쪽 화살표 15"/>
          <p:cNvSpPr/>
          <p:nvPr/>
        </p:nvSpPr>
        <p:spPr>
          <a:xfrm>
            <a:off x="416765" y="2364642"/>
            <a:ext cx="339865" cy="31084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756630" y="2306956"/>
            <a:ext cx="459106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 smtClean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Repeatedly </a:t>
            </a:r>
            <a:r>
              <a:rPr lang="en-US" altLang="ko-KR" sz="2200" dirty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</a:t>
            </a:r>
            <a:r>
              <a:rPr lang="en-US" altLang="ko-KR" sz="2200" dirty="0" smtClean="0">
                <a:solidFill>
                  <a:srgbClr val="1F03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 large area.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6432672" y="3869787"/>
            <a:ext cx="13211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</a:p>
          <a:p>
            <a:pPr algn="ctr"/>
            <a:r>
              <a:rPr lang="en-US" altLang="ko-K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8177444" y="3808232"/>
            <a:ext cx="137569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</a:t>
            </a:r>
          </a:p>
          <a:p>
            <a:pPr algn="ctr"/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bserving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398772" y="3549135"/>
            <a:ext cx="528485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Faster 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response </a:t>
            </a: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times.</a:t>
            </a:r>
          </a:p>
          <a:p>
            <a:pPr marL="342900" indent="-342900">
              <a:buFontTx/>
              <a:buChar char="-"/>
            </a:pP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 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need for an observer </a:t>
            </a: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ko-KR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constantly </a:t>
            </a:r>
            <a:r>
              <a:rPr lang="en-US" altLang="ko-KR" sz="2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present.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229892" y="4994390"/>
            <a:ext cx="2362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★ 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398547" y="5456055"/>
            <a:ext cx="52004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2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</a:t>
            </a:r>
            <a:r>
              <a:rPr lang="en-US" altLang="ko-KR" sz="22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altLang="ko-KR" sz="22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accident (e.g., weather condition)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01371" y="5848779"/>
            <a:ext cx="510428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 smtClean="0">
                <a:ln w="0"/>
                <a:solidFill>
                  <a:srgbClr val="1F03EB"/>
                </a:solidFill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Need for automatic alarm and stop process!</a:t>
            </a:r>
            <a:endParaRPr lang="ko-KR" altLang="en-US" sz="2200" dirty="0"/>
          </a:p>
        </p:txBody>
      </p:sp>
      <p:sp>
        <p:nvSpPr>
          <p:cNvPr id="24" name="오른쪽 화살표 23"/>
          <p:cNvSpPr/>
          <p:nvPr/>
        </p:nvSpPr>
        <p:spPr>
          <a:xfrm>
            <a:off x="661506" y="5905366"/>
            <a:ext cx="339865" cy="31084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3908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1022908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B : Communication between class / dialog / exe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7552" y="710740"/>
            <a:ext cx="46746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Parameter of OnMain1From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0707" y="1523636"/>
            <a:ext cx="9069803" cy="882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latinLnBrk="0">
              <a:lnSpc>
                <a:spcPct val="107000"/>
              </a:lnSpc>
              <a:buSzPts val="1000"/>
            </a:pPr>
            <a:r>
              <a:rPr lang="en-US" altLang="ko-KR" sz="1600" kern="0" dirty="0" err="1" smtClean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int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nXXX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= 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 err="1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int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r>
              <a:rPr lang="en-US" altLang="ko-KR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 err="1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int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r>
              <a:rPr lang="en-US" altLang="ko-KR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/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kern="0" dirty="0" err="1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CString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*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sXXX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= 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 err="1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CString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*)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 err="1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CString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*)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//</a:t>
            </a:r>
            <a:r>
              <a:rPr lang="en-US" altLang="ko-KR" sz="1600" u="sng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but! Impossible between exe and exe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For using, needing to overload by WM_COPYDATA.</a:t>
            </a:r>
            <a:endParaRPr lang="ko-KR" altLang="ko-KR" sz="1600" kern="1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552" y="2959703"/>
            <a:ext cx="31021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4.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Input for sending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70707" y="3620862"/>
            <a:ext cx="1059919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1600" kern="0" dirty="0" err="1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CWnd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* 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pWnd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= </a:t>
            </a:r>
            <a:r>
              <a:rPr lang="en-US" altLang="ko-KR" sz="1600" kern="0" dirty="0" err="1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FindWidow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NULL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_T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dirty="0" smtClean="0">
                <a:solidFill>
                  <a:srgbClr val="8E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"</a:t>
            </a:r>
            <a:r>
              <a:rPr lang="en-US" altLang="ko-KR" sz="1600" dirty="0">
                <a:solidFill>
                  <a:srgbClr val="8E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sub package"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)); //title name of Dialog</a:t>
            </a:r>
            <a:endParaRPr lang="ko-KR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atinLnBrk="0"/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atinLnBrk="0"/>
            <a:r>
              <a:rPr lang="en-US" altLang="ko-KR" sz="1600" dirty="0" smtClean="0">
                <a:solidFill>
                  <a:srgbClr val="0000F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pWnd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!= </a:t>
            </a:r>
            <a:r>
              <a:rPr lang="en-US" altLang="ko-KR" sz="1600" kern="0" dirty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NULL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	</a:t>
            </a:r>
            <a:r>
              <a:rPr lang="en-US" altLang="ko-KR" sz="1600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pWnd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-&gt;</a:t>
            </a:r>
            <a:r>
              <a:rPr lang="en-US" altLang="ko-KR" sz="1600" kern="0" dirty="0" err="1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SendMessage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(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WM_SUB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(</a:t>
            </a:r>
            <a:r>
              <a:rPr lang="en-US" altLang="ko-KR" sz="1600" kern="0" dirty="0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WPARAM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r>
              <a:rPr lang="en-US" altLang="ko-KR" sz="1600" kern="0" dirty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kern="0" dirty="0" smtClean="0">
                <a:solidFill>
                  <a:srgbClr val="6F008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ID_MAIN_1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(</a:t>
            </a:r>
            <a:r>
              <a:rPr lang="en-US" altLang="ko-KR" sz="1600" kern="0" dirty="0" smtClean="0">
                <a:solidFill>
                  <a:srgbClr val="2B91AF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LPARAM</a:t>
            </a:r>
            <a:r>
              <a:rPr lang="en-US" altLang="ko-KR" sz="1600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)&amp;</a:t>
            </a:r>
            <a:r>
              <a:rPr lang="en-US" altLang="ko-KR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m_sSendMsg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);</a:t>
            </a:r>
            <a:endParaRPr lang="ko-KR" altLang="ko-KR" sz="1600" kern="1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3023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144443" y="2551837"/>
            <a:ext cx="790312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4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</a:t>
            </a:r>
            <a:r>
              <a:rPr lang="en-US" altLang="ko-KR" sz="4400" dirty="0" err="1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C</a:t>
            </a:r>
            <a:endParaRPr lang="en-US" altLang="ko-KR" sz="4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endParaRPr lang="en-US" altLang="ko-KR" sz="32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ctr"/>
            <a:r>
              <a:rPr lang="en-US" altLang="ko-KR" sz="32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Observation log list, Fits file header list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664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593463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C : </a:t>
            </a:r>
            <a:r>
              <a:rPr lang="en-US" altLang="ko-KR" sz="28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Observation log list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7552" y="710740"/>
            <a:ext cx="340830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Observation log list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92860" y="1708001"/>
            <a:ext cx="442941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Ex) SQUEAN Observation log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726140"/>
              </p:ext>
            </p:extLst>
          </p:nvPr>
        </p:nvGraphicFramePr>
        <p:xfrm>
          <a:off x="192860" y="2322413"/>
          <a:ext cx="11806281" cy="250853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71204"/>
                <a:gridCol w="1019596"/>
                <a:gridCol w="1455704"/>
                <a:gridCol w="1131455"/>
                <a:gridCol w="1131455"/>
                <a:gridCol w="1131455"/>
                <a:gridCol w="1091353"/>
                <a:gridCol w="1091353"/>
                <a:gridCol w="1091353"/>
                <a:gridCol w="1091353"/>
              </a:tblGrid>
              <a:tr h="6271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File name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Date-UTC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Time-UTC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Target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RA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Dec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ObsType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ExpTime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Filter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Airmass</a:t>
                      </a:r>
                      <a:endParaRPr lang="ko-KR" altLang="en-US" sz="1400" b="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</a:tr>
              <a:tr h="6271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20161224_0224.fits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2016-12-25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00:30:11.597276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Skyflat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09:01:23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-03:12:03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FLAT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6.00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m725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1.24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</a:tr>
              <a:tr h="6271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20161224_0365.fits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2016-12-25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01:56:24.175402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Q5_W4_03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22:10:04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+02:54:24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OBJECT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60.00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m675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1.61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</a:tr>
              <a:tr h="6271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20161224_0420.fits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2016-12-25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13:05:20.510600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bias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00:00:00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00:00:00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BIAS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0.00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B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1.58</a:t>
                      </a:r>
                      <a:endParaRPr lang="ko-KR" altLang="en-US" sz="1200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35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90204"/>
            <a:ext cx="12192000" cy="45719"/>
          </a:xfrm>
          <a:prstGeom prst="rect">
            <a:avLst/>
          </a:prstGeom>
          <a:solidFill>
            <a:srgbClr val="8E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552" y="34773"/>
            <a:ext cx="578876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Appendix. C : </a:t>
            </a:r>
            <a:r>
              <a:rPr lang="en-US" altLang="ko-KR" sz="28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Fits file header list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7552" y="710740"/>
            <a:ext cx="32832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</a:t>
            </a:r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r>
              <a:rPr lang="ko-KR" altLang="en-US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Fits file header list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62793" y="3374961"/>
            <a:ext cx="48349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Ex) </a:t>
            </a:r>
            <a:r>
              <a:rPr lang="en-US" altLang="ko-KR" sz="2400" dirty="0">
                <a:ln w="0"/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SQUEAN Fits file header list</a:t>
            </a:r>
            <a:endParaRPr lang="en-US" altLang="ko-KR" sz="2400" b="0" cap="none" spc="0" dirty="0" smtClean="0">
              <a:ln w="0"/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316" y="710740"/>
            <a:ext cx="4357280" cy="608498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806316" y="3836626"/>
            <a:ext cx="4357280" cy="1536486"/>
          </a:xfrm>
          <a:prstGeom prst="rect">
            <a:avLst/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775330" y="4340303"/>
            <a:ext cx="241925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 smtClean="0">
                <a:ln w="0"/>
                <a:solidFill>
                  <a:srgbClr val="FFFF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Not needed</a:t>
            </a:r>
            <a:endParaRPr lang="en-US" altLang="ko-KR" sz="3200" b="0" cap="none" spc="0" dirty="0">
              <a:ln w="0"/>
              <a:solidFill>
                <a:srgbClr val="FFFF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806316" y="6497904"/>
            <a:ext cx="4357280" cy="153749"/>
          </a:xfrm>
          <a:prstGeom prst="rect">
            <a:avLst/>
          </a:prstGeom>
          <a:solidFill>
            <a:schemeClr val="tx1">
              <a:lumMod val="75000"/>
              <a:lumOff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19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302799" y="743955"/>
            <a:ext cx="115864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February of 2017, we installed a wide-field 10 inch telescope for Supernovae survey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the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McDonald 30 inch telescope as a piggyback system. </a:t>
            </a:r>
            <a:endParaRPr lang="en-US" altLang="ko-KR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784583" y="-2028"/>
            <a:ext cx="26228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1. Introduction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37" y="1574952"/>
            <a:ext cx="11353126" cy="5229872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812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4784583" y="-2028"/>
            <a:ext cx="26228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1. Introduction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14381" y="707223"/>
            <a:ext cx="115632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during the observations, information such as target coordinates could not 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exchanged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telescope mount. The reason is the program that controls the telescope control system (TCS) and the program that controls the imager operate on independent PCs. </a:t>
            </a: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2"/>
          <a:srcRect l="41114" t="38354" r="4952" b="13390"/>
          <a:stretch/>
        </p:blipFill>
        <p:spPr>
          <a:xfrm>
            <a:off x="6229182" y="1978851"/>
            <a:ext cx="3305883" cy="2218402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3"/>
          <a:srcRect l="16794" t="-269" r="-1213" b="269"/>
          <a:stretch/>
        </p:blipFill>
        <p:spPr>
          <a:xfrm>
            <a:off x="6229182" y="4561642"/>
            <a:ext cx="3357641" cy="2237644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231" y="1978851"/>
            <a:ext cx="2711495" cy="4820435"/>
          </a:xfrm>
          <a:prstGeom prst="rect">
            <a:avLst/>
          </a:prstGeom>
        </p:spPr>
      </p:pic>
      <p:sp>
        <p:nvSpPr>
          <p:cNvPr id="41" name="직사각형 40"/>
          <p:cNvSpPr/>
          <p:nvPr/>
        </p:nvSpPr>
        <p:spPr>
          <a:xfrm>
            <a:off x="101854" y="3730645"/>
            <a:ext cx="23168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30inch Telescope</a:t>
            </a:r>
          </a:p>
          <a:p>
            <a:pPr algn="ctr"/>
            <a:r>
              <a:rPr lang="en-US" altLang="ko-KR" sz="2400" b="0" cap="none" spc="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+ Piggy Back</a:t>
            </a:r>
            <a:endParaRPr lang="en-US" altLang="ko-KR" sz="2400" b="0" cap="none" spc="0" dirty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651122" y="5449631"/>
            <a:ext cx="180581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Windows PC</a:t>
            </a:r>
            <a:endParaRPr lang="en-US" altLang="ko-KR" sz="2400" b="0" cap="none" spc="0" dirty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776311" y="2663873"/>
            <a:ext cx="141032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Talon</a:t>
            </a:r>
            <a:r>
              <a:rPr lang="en-US" altLang="ko-KR" sz="24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PC </a:t>
            </a:r>
          </a:p>
          <a:p>
            <a:pPr algn="ctr"/>
            <a:r>
              <a:rPr lang="en-US" altLang="ko-KR" sz="24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(Linux)</a:t>
            </a:r>
            <a:endParaRPr lang="en-US" altLang="ko-KR" sz="2400" b="0" cap="none" spc="0" dirty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593783" y="2514694"/>
            <a:ext cx="81144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dirty="0" smtClean="0">
                <a:ln w="0"/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Dome</a:t>
            </a:r>
            <a:endParaRPr lang="en-US" altLang="ko-KR" sz="2000" b="0" cap="none" spc="0" dirty="0">
              <a:ln w="0"/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261217" y="4462849"/>
            <a:ext cx="120552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dirty="0" smtClean="0">
                <a:ln w="0"/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inch</a:t>
            </a:r>
          </a:p>
          <a:p>
            <a:pPr algn="ctr"/>
            <a:r>
              <a:rPr lang="en-US" altLang="ko-KR" sz="2000" dirty="0" smtClean="0">
                <a:ln w="0"/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Telescope</a:t>
            </a:r>
            <a:endParaRPr lang="en-US" altLang="ko-KR" sz="2000" b="0" cap="none" spc="0" dirty="0">
              <a:ln w="0"/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" name="꺾인 연결선 50"/>
          <p:cNvCxnSpPr>
            <a:endCxn id="38" idx="1"/>
          </p:cNvCxnSpPr>
          <p:nvPr/>
        </p:nvCxnSpPr>
        <p:spPr>
          <a:xfrm>
            <a:off x="4405223" y="2750398"/>
            <a:ext cx="1823959" cy="337654"/>
          </a:xfrm>
          <a:prstGeom prst="bentConnector3">
            <a:avLst/>
          </a:prstGeom>
          <a:ln w="635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endCxn id="38" idx="1"/>
          </p:cNvCxnSpPr>
          <p:nvPr/>
        </p:nvCxnSpPr>
        <p:spPr>
          <a:xfrm flipV="1">
            <a:off x="4405223" y="3088052"/>
            <a:ext cx="1823959" cy="1736990"/>
          </a:xfrm>
          <a:prstGeom prst="bentConnector3">
            <a:avLst/>
          </a:prstGeom>
          <a:ln w="635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endCxn id="39" idx="1"/>
          </p:cNvCxnSpPr>
          <p:nvPr/>
        </p:nvCxnSpPr>
        <p:spPr>
          <a:xfrm rot="16200000" flipH="1">
            <a:off x="4822428" y="4273709"/>
            <a:ext cx="1604901" cy="1208608"/>
          </a:xfrm>
          <a:prstGeom prst="bentConnector2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5177291" y="5280354"/>
            <a:ext cx="105189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600" dirty="0" smtClean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Piggyback</a:t>
            </a:r>
            <a:endParaRPr lang="en-US" altLang="ko-KR" sz="1600" b="0" cap="none" spc="0" dirty="0">
              <a:ln w="0"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74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4784583" y="-2028"/>
            <a:ext cx="26228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1. Introduction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14381" y="707223"/>
            <a:ext cx="115632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KAOS30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an integrated observing software developed to improve this environment</a:t>
            </a:r>
            <a:r>
              <a:rPr lang="en-US" altLang="ko-K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The software is 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</a:t>
            </a:r>
            <a:r>
              <a:rPr lang="en-US" altLang="ko-KR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C ++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runs on the Windows operating system. 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61394" y="4891601"/>
            <a:ext cx="1836941" cy="11389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Telescope</a:t>
            </a:r>
          </a:p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Dome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099502" y="1930587"/>
            <a:ext cx="37101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Existing </a:t>
            </a: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operation systems</a:t>
            </a:r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697966" y="1924543"/>
            <a:ext cx="4958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New operation systems with KAOS30</a:t>
            </a:r>
            <a:endParaRPr lang="en-US" altLang="ko-KR" sz="2400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210557" y="4891601"/>
            <a:ext cx="1836941" cy="11389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Focuser</a:t>
            </a:r>
            <a:endParaRPr lang="ko-KR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861394" y="3967336"/>
            <a:ext cx="1836941" cy="5018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TCS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3210557" y="3967336"/>
            <a:ext cx="1836941" cy="5018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 DL</a:t>
            </a:r>
          </a:p>
        </p:txBody>
      </p:sp>
      <p:cxnSp>
        <p:nvCxnSpPr>
          <p:cNvPr id="23" name="꺾인 연결선 22"/>
          <p:cNvCxnSpPr>
            <a:endCxn id="21" idx="0"/>
          </p:cNvCxnSpPr>
          <p:nvPr/>
        </p:nvCxnSpPr>
        <p:spPr>
          <a:xfrm rot="5400000">
            <a:off x="1746929" y="3149090"/>
            <a:ext cx="851182" cy="785310"/>
          </a:xfrm>
          <a:prstGeom prst="bentConnector3">
            <a:avLst/>
          </a:prstGeom>
          <a:ln w="25400">
            <a:solidFill>
              <a:srgbClr val="1F03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endCxn id="22" idx="0"/>
          </p:cNvCxnSpPr>
          <p:nvPr/>
        </p:nvCxnSpPr>
        <p:spPr>
          <a:xfrm rot="16200000" flipH="1">
            <a:off x="3318020" y="3156328"/>
            <a:ext cx="851182" cy="770833"/>
          </a:xfrm>
          <a:prstGeom prst="bentConnector3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21" idx="2"/>
            <a:endCxn id="17" idx="0"/>
          </p:cNvCxnSpPr>
          <p:nvPr/>
        </p:nvCxnSpPr>
        <p:spPr>
          <a:xfrm>
            <a:off x="1779865" y="4469210"/>
            <a:ext cx="0" cy="422391"/>
          </a:xfrm>
          <a:prstGeom prst="line">
            <a:avLst/>
          </a:prstGeom>
          <a:ln w="25400">
            <a:solidFill>
              <a:srgbClr val="1F03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4129027" y="4469210"/>
            <a:ext cx="0" cy="42239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0" y="3551314"/>
            <a:ext cx="1824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Talon PC (Linux)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4071287" y="3549250"/>
            <a:ext cx="15586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Windows PC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7118086" y="5369092"/>
            <a:ext cx="1836941" cy="6648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Telescope</a:t>
            </a:r>
          </a:p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Dome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9349506" y="4677250"/>
            <a:ext cx="1081128" cy="13533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Filter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Focuser</a:t>
            </a:r>
            <a:endParaRPr lang="ko-KR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7118086" y="4677250"/>
            <a:ext cx="1836941" cy="5018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TCS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8049332" y="3476639"/>
            <a:ext cx="2255726" cy="5018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KAOS30</a:t>
            </a:r>
          </a:p>
        </p:txBody>
      </p:sp>
      <p:cxnSp>
        <p:nvCxnSpPr>
          <p:cNvPr id="33" name="직선 연결선 32"/>
          <p:cNvCxnSpPr>
            <a:endCxn id="29" idx="0"/>
          </p:cNvCxnSpPr>
          <p:nvPr/>
        </p:nvCxnSpPr>
        <p:spPr>
          <a:xfrm>
            <a:off x="8036556" y="5182975"/>
            <a:ext cx="1" cy="186117"/>
          </a:xfrm>
          <a:prstGeom prst="line">
            <a:avLst/>
          </a:prstGeom>
          <a:ln w="25400">
            <a:solidFill>
              <a:srgbClr val="1F03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10233710" y="3542910"/>
            <a:ext cx="15722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Windows PC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cxnSp>
        <p:nvCxnSpPr>
          <p:cNvPr id="35" name="꺾인 연결선 34"/>
          <p:cNvCxnSpPr>
            <a:stCxn id="32" idx="2"/>
            <a:endCxn id="31" idx="0"/>
          </p:cNvCxnSpPr>
          <p:nvPr/>
        </p:nvCxnSpPr>
        <p:spPr>
          <a:xfrm rot="5400000">
            <a:off x="8257508" y="3757562"/>
            <a:ext cx="698737" cy="1140638"/>
          </a:xfrm>
          <a:prstGeom prst="bentConnector3">
            <a:avLst/>
          </a:prstGeom>
          <a:ln w="25400">
            <a:solidFill>
              <a:srgbClr val="1F03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>
            <a:stCxn id="52" idx="2"/>
            <a:endCxn id="32" idx="0"/>
          </p:cNvCxnSpPr>
          <p:nvPr/>
        </p:nvCxnSpPr>
        <p:spPr>
          <a:xfrm>
            <a:off x="9177194" y="3120782"/>
            <a:ext cx="1" cy="35585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오른쪽 화살표 36"/>
          <p:cNvSpPr/>
          <p:nvPr/>
        </p:nvSpPr>
        <p:spPr>
          <a:xfrm>
            <a:off x="5745218" y="3054606"/>
            <a:ext cx="803197" cy="629741"/>
          </a:xfrm>
          <a:prstGeom prst="rightArrow">
            <a:avLst>
              <a:gd name="adj1" fmla="val 50000"/>
              <a:gd name="adj2" fmla="val 4487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6205643" y="4258568"/>
            <a:ext cx="18248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Talon PC (Linux)</a:t>
            </a:r>
            <a:endParaRPr lang="en-US" altLang="ko-KR" dirty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0490145" y="4677249"/>
            <a:ext cx="1315829" cy="13533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</a:p>
          <a:p>
            <a:pPr algn="ctr"/>
            <a:r>
              <a:rPr lang="en-US" altLang="ko-K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endParaRPr lang="en-US" altLang="ko-KR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8" name="꺾인 연결선 47"/>
          <p:cNvCxnSpPr>
            <a:stCxn id="32" idx="2"/>
            <a:endCxn id="47" idx="0"/>
          </p:cNvCxnSpPr>
          <p:nvPr/>
        </p:nvCxnSpPr>
        <p:spPr>
          <a:xfrm rot="16200000" flipH="1">
            <a:off x="9813259" y="3342448"/>
            <a:ext cx="698736" cy="1970865"/>
          </a:xfrm>
          <a:prstGeom prst="bentConnector3">
            <a:avLst>
              <a:gd name="adj1" fmla="val 49999"/>
            </a:avLst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32" idx="2"/>
            <a:endCxn id="30" idx="0"/>
          </p:cNvCxnSpPr>
          <p:nvPr/>
        </p:nvCxnSpPr>
        <p:spPr>
          <a:xfrm rot="16200000" flipH="1">
            <a:off x="9184264" y="3971443"/>
            <a:ext cx="698737" cy="712875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모서리가 둥근 직사각형 49"/>
          <p:cNvSpPr/>
          <p:nvPr/>
        </p:nvSpPr>
        <p:spPr>
          <a:xfrm>
            <a:off x="2125167" y="2564518"/>
            <a:ext cx="1658868" cy="551635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ko-KR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8347760" y="2569147"/>
            <a:ext cx="1658868" cy="551635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ko-KR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837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14381" y="707223"/>
            <a:ext cx="115632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hardware for the automatic observing system is consist of four devices as follows.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482486" y="1725660"/>
            <a:ext cx="136441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TCS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418286" y="1745346"/>
            <a:ext cx="266310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30inch Telescope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Dome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482486" y="2890225"/>
            <a:ext cx="15696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Focus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418286" y="2921002"/>
            <a:ext cx="536236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Takahashi Active Focus with CCA-250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482486" y="4054790"/>
            <a:ext cx="18261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Camera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4418286" y="4085567"/>
            <a:ext cx="230063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FLI ML16803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2482486" y="5219355"/>
            <a:ext cx="148951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Filter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4422930" y="5250132"/>
            <a:ext cx="212910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FLI CL-1-10</a:t>
            </a:r>
          </a:p>
        </p:txBody>
      </p:sp>
      <p:sp>
        <p:nvSpPr>
          <p:cNvPr id="21" name="타원 20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286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3797133" y="-2028"/>
            <a:ext cx="459773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32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2. Hardware Requirements</a:t>
            </a:r>
            <a:endParaRPr lang="en-US" altLang="ko-KR" sz="32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96" y="719394"/>
            <a:ext cx="3376495" cy="6002657"/>
          </a:xfrm>
          <a:prstGeom prst="rect">
            <a:avLst/>
          </a:prstGeom>
        </p:spPr>
      </p:pic>
      <p:sp>
        <p:nvSpPr>
          <p:cNvPr id="39" name="직사각형 38"/>
          <p:cNvSpPr/>
          <p:nvPr/>
        </p:nvSpPr>
        <p:spPr>
          <a:xfrm>
            <a:off x="3797133" y="754127"/>
            <a:ext cx="328859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30 inch Telescope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343525" y="1331247"/>
            <a:ext cx="430438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Diameter 	= 	767mm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Focal length 	= 	2290mm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F-ratio 		= 	3.0</a:t>
            </a:r>
          </a:p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Type 		= 	</a:t>
            </a:r>
            <a:r>
              <a:rPr lang="en-US" altLang="ko-KR" sz="2400" dirty="0" err="1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Cassegrain</a:t>
            </a:r>
            <a:endParaRPr lang="en-US" altLang="ko-KR" sz="2400" dirty="0" smtClean="0">
              <a:ln w="0"/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3797132" y="3230404"/>
            <a:ext cx="158889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Dome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306888" y="3803164"/>
            <a:ext cx="357822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Diameter 	= 	6.1m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3797132" y="4597846"/>
            <a:ext cx="136441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◈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28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TCS</a:t>
            </a:r>
            <a:endParaRPr lang="en-US" altLang="ko-KR" sz="2800" b="0" cap="none" spc="0" dirty="0" smtClean="0">
              <a:ln w="0"/>
              <a:solidFill>
                <a:schemeClr val="tx1"/>
              </a:solidFill>
              <a:latin typeface="Times New Roman" panose="02020603050405020304" pitchFamily="18" charset="0"/>
              <a:ea typeface="함초롬바탕" panose="020306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4343525" y="5167086"/>
            <a:ext cx="487665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ko-KR" sz="2400" dirty="0" smtClean="0">
                <a:ln w="0"/>
                <a:latin typeface="Times New Roman" panose="02020603050405020304" pitchFamily="18" charset="0"/>
                <a:ea typeface="함초롬바탕" panose="02030604000101010101" pitchFamily="18" charset="-127"/>
                <a:cs typeface="Times New Roman" panose="02020603050405020304" pitchFamily="18" charset="0"/>
              </a:rPr>
              <a:t>Operating system : OCAAS for Linux</a:t>
            </a:r>
          </a:p>
        </p:txBody>
      </p:sp>
      <p:sp>
        <p:nvSpPr>
          <p:cNvPr id="46" name="타원 45"/>
          <p:cNvSpPr/>
          <p:nvPr/>
        </p:nvSpPr>
        <p:spPr>
          <a:xfrm>
            <a:off x="0" y="599845"/>
            <a:ext cx="12192000" cy="45719"/>
          </a:xfrm>
          <a:prstGeom prst="ellips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490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1693</Words>
  <Application>Microsoft Office PowerPoint</Application>
  <PresentationFormat>와이드스크린</PresentationFormat>
  <Paragraphs>437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맑은 고딕</vt:lpstr>
      <vt:lpstr>함초롬돋움</vt:lpstr>
      <vt:lpstr>함초롬바탕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TG</dc:creator>
  <cp:lastModifiedBy>TG</cp:lastModifiedBy>
  <cp:revision>100</cp:revision>
  <dcterms:created xsi:type="dcterms:W3CDTF">2017-07-13T08:46:56Z</dcterms:created>
  <dcterms:modified xsi:type="dcterms:W3CDTF">2017-10-17T13:41:06Z</dcterms:modified>
</cp:coreProperties>
</file>

<file path=docProps/thumbnail.jpeg>
</file>